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2" r:id="rId2"/>
  </p:sldMasterIdLst>
  <p:notesMasterIdLst>
    <p:notesMasterId r:id="rId67"/>
  </p:notesMasterIdLst>
  <p:handoutMasterIdLst>
    <p:handoutMasterId r:id="rId68"/>
  </p:handoutMasterIdLst>
  <p:sldIdLst>
    <p:sldId id="256" r:id="rId3"/>
    <p:sldId id="298" r:id="rId4"/>
    <p:sldId id="301" r:id="rId5"/>
    <p:sldId id="302" r:id="rId6"/>
    <p:sldId id="307" r:id="rId7"/>
    <p:sldId id="299" r:id="rId8"/>
    <p:sldId id="300" r:id="rId9"/>
    <p:sldId id="308" r:id="rId10"/>
    <p:sldId id="303" r:id="rId11"/>
    <p:sldId id="304" r:id="rId12"/>
    <p:sldId id="305" r:id="rId13"/>
    <p:sldId id="306" r:id="rId14"/>
    <p:sldId id="309" r:id="rId15"/>
    <p:sldId id="311" r:id="rId16"/>
    <p:sldId id="310" r:id="rId17"/>
    <p:sldId id="260" r:id="rId18"/>
    <p:sldId id="261" r:id="rId19"/>
    <p:sldId id="257" r:id="rId20"/>
    <p:sldId id="259" r:id="rId21"/>
    <p:sldId id="318" r:id="rId22"/>
    <p:sldId id="312" r:id="rId23"/>
    <p:sldId id="262" r:id="rId24"/>
    <p:sldId id="263" r:id="rId25"/>
    <p:sldId id="264" r:id="rId26"/>
    <p:sldId id="265" r:id="rId27"/>
    <p:sldId id="294" r:id="rId28"/>
    <p:sldId id="293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320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316" r:id="rId49"/>
    <p:sldId id="284" r:id="rId50"/>
    <p:sldId id="315" r:id="rId51"/>
    <p:sldId id="321" r:id="rId52"/>
    <p:sldId id="285" r:id="rId53"/>
    <p:sldId id="286" r:id="rId54"/>
    <p:sldId id="287" r:id="rId55"/>
    <p:sldId id="288" r:id="rId56"/>
    <p:sldId id="289" r:id="rId57"/>
    <p:sldId id="290" r:id="rId58"/>
    <p:sldId id="295" r:id="rId59"/>
    <p:sldId id="313" r:id="rId60"/>
    <p:sldId id="314" r:id="rId61"/>
    <p:sldId id="291" r:id="rId62"/>
    <p:sldId id="292" r:id="rId63"/>
    <p:sldId id="317" r:id="rId64"/>
    <p:sldId id="258" r:id="rId65"/>
    <p:sldId id="322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2" autoAdjust="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D6D88-4EE1-49CA-B586-5CAFF5BAEE02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5856A-386E-4A21-9476-B3B05DAB5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09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9897C-E968-41FC-8FE1-8392645F5BEA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47850-6DE6-4677-8EB6-F91B98D99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7850-6DE6-4677-8EB6-F91B98D992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6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7850-6DE6-4677-8EB6-F91B98D992D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3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1773" y="6286904"/>
            <a:ext cx="1266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7/23/2015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6187" y="6286904"/>
            <a:ext cx="4012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258" y="6286904"/>
            <a:ext cx="703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15435" y="1299672"/>
            <a:ext cx="115824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92" y="183357"/>
            <a:ext cx="1834537" cy="10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7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1773" y="6286904"/>
            <a:ext cx="1293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7/23/2015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6187" y="6286904"/>
            <a:ext cx="4012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258" y="6286904"/>
            <a:ext cx="703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92" y="183357"/>
            <a:ext cx="1834537" cy="10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35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41773" y="6286904"/>
            <a:ext cx="1239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7/23/2015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6187" y="6286904"/>
            <a:ext cx="4012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258" y="6286904"/>
            <a:ext cx="703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92" y="183357"/>
            <a:ext cx="1834537" cy="10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9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41773" y="6286904"/>
            <a:ext cx="13205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7/23/2015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093" y="6286904"/>
            <a:ext cx="4039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258" y="6286904"/>
            <a:ext cx="703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92" y="183357"/>
            <a:ext cx="1834537" cy="10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3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B21B-2ADA-A040-A652-A7305E1B99FE}" type="datetimeFigureOut">
              <a:rPr lang="en-US" smtClean="0"/>
              <a:t>7/23/2015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6920" y="6286904"/>
            <a:ext cx="4021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258" y="6286904"/>
            <a:ext cx="703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15435" y="1299672"/>
            <a:ext cx="115824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029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1773" y="6286904"/>
            <a:ext cx="1266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7/23/2015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8453" y="6286904"/>
            <a:ext cx="4080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258" y="6286904"/>
            <a:ext cx="703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0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50258" y="608521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F4DB219-3DEC-41DC-92D1-5035993609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50257" y="1206411"/>
            <a:ext cx="11094181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0000"/>
                </a:schemeClr>
              </a:gs>
              <a:gs pos="37000">
                <a:schemeClr val="accent1">
                  <a:lumMod val="45000"/>
                  <a:lumOff val="55000"/>
                  <a:alpha val="50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258" y="267855"/>
            <a:ext cx="11290760" cy="822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785257" y="1493001"/>
            <a:ext cx="106308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7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0258" y="608521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F4DB219-3DEC-41DC-92D1-503599360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Font typeface="Wingdings" charset="2"/>
              <a:buChar char="§"/>
              <a:defRPr>
                <a:solidFill>
                  <a:srgbClr val="474947"/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41773" y="6286904"/>
            <a:ext cx="1293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7/23/2015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200" y="6286904"/>
            <a:ext cx="3863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258" y="6286904"/>
            <a:ext cx="703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15435" y="1299672"/>
            <a:ext cx="115824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1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547"/>
            <a:ext cx="12191999" cy="6758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212" y="928425"/>
            <a:ext cx="1220787" cy="610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212" y="516686"/>
            <a:ext cx="10937537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211" y="1907341"/>
            <a:ext cx="10567132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495" y="6197615"/>
            <a:ext cx="1083732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1129" y="6197615"/>
            <a:ext cx="38608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769" y="5557995"/>
            <a:ext cx="2757351" cy="1022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32" y="5557995"/>
            <a:ext cx="1834537" cy="1025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10" y="926687"/>
            <a:ext cx="1223503" cy="6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9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92" y="183357"/>
            <a:ext cx="1834537" cy="1025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Font typeface="Wingdings" charset="2"/>
              <a:buChar char="§"/>
              <a:defRPr>
                <a:solidFill>
                  <a:srgbClr val="474947"/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41773" y="6286904"/>
            <a:ext cx="1293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7/23/2015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200" y="6286904"/>
            <a:ext cx="3863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258" y="6286904"/>
            <a:ext cx="703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15435" y="1299672"/>
            <a:ext cx="115824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070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i="0" cap="all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41773" y="6286904"/>
            <a:ext cx="1266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7/23/2015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9733" y="6286904"/>
            <a:ext cx="399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258" y="6286904"/>
            <a:ext cx="703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92" y="183357"/>
            <a:ext cx="1834537" cy="10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3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941773" y="6286904"/>
            <a:ext cx="1239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7/23/2015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093" y="6286904"/>
            <a:ext cx="4039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258" y="6286904"/>
            <a:ext cx="703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15435" y="1299672"/>
            <a:ext cx="115824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92" y="183357"/>
            <a:ext cx="1834537" cy="10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2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941773" y="6286904"/>
            <a:ext cx="1306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7/23/2015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6827" y="6286904"/>
            <a:ext cx="3971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258" y="6286904"/>
            <a:ext cx="703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15435" y="1299672"/>
            <a:ext cx="115824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92" y="183357"/>
            <a:ext cx="1834537" cy="10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2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303" y="6072791"/>
            <a:ext cx="12191993" cy="7951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773" y="6286904"/>
            <a:ext cx="11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7/23/2015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485" y="6286904"/>
            <a:ext cx="4204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258" y="6286904"/>
            <a:ext cx="703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 smtClean="0"/>
              <a:t>  |  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680059" y="1220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733" y="5925564"/>
            <a:ext cx="2503340" cy="928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92" y="183357"/>
            <a:ext cx="1834537" cy="10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7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technet.microsoft.com/en-us/library/dd425070(v=sql.100).aspx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7xjgbw" TargetMode="External"/><Relationship Id="rId2" Type="http://schemas.openxmlformats.org/officeDocument/2006/relationships/hyperlink" Target="http://bit.ly/eYNlMg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43926" y="867687"/>
            <a:ext cx="10412549" cy="2614393"/>
          </a:xfrm>
        </p:spPr>
        <p:txBody>
          <a:bodyPr>
            <a:noAutofit/>
          </a:bodyPr>
          <a:lstStyle/>
          <a:p>
            <a:r>
              <a:rPr lang="en-US" sz="8400" dirty="0" smtClean="0"/>
              <a:t>Maximizing SSIS Package Performance</a:t>
            </a:r>
            <a:endParaRPr lang="en-US" sz="8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20474" y="4009965"/>
            <a:ext cx="5292865" cy="113657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6000" dirty="0" smtClean="0"/>
              <a:t>Tim Mitchell</a:t>
            </a:r>
          </a:p>
        </p:txBody>
      </p:sp>
    </p:spTree>
    <p:extLst>
      <p:ext uri="{BB962C8B-B14F-4D97-AF65-F5344CB8AC3E}">
        <p14:creationId xmlns:p14="http://schemas.microsoft.com/office/powerpoint/2010/main" val="14846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Troubleshooting SSIS Performance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14475"/>
            <a:ext cx="10751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Is this really an SSIS issue?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Test independently, outside SSIS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Compare results to SSIS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8666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Troubleshooting SSIS Performance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14475"/>
            <a:ext cx="10751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Where in SSIS is the bottleneck?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Logging is critical</a:t>
            </a:r>
            <a:endParaRPr lang="en-US" sz="4000" dirty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Package logging (legacy logging)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Catalog logging (SQL 2012 only)</a:t>
            </a:r>
          </a:p>
        </p:txBody>
      </p:sp>
    </p:spTree>
    <p:extLst>
      <p:ext uri="{BB962C8B-B14F-4D97-AF65-F5344CB8AC3E}">
        <p14:creationId xmlns:p14="http://schemas.microsoft.com/office/powerpoint/2010/main" val="17452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Troubleshooting SSIS Performance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14475"/>
            <a:ext cx="107511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dirty="0" err="1"/>
              <a:t>execution_id</a:t>
            </a:r>
            <a:r>
              <a:rPr lang="en-US" sz="2400" dirty="0"/>
              <a:t>, </a:t>
            </a:r>
            <a:r>
              <a:rPr lang="en-US" sz="2400" dirty="0" err="1"/>
              <a:t>package_name</a:t>
            </a:r>
            <a:r>
              <a:rPr lang="en-US" sz="2400" dirty="0"/>
              <a:t>, </a:t>
            </a:r>
            <a:r>
              <a:rPr lang="en-US" sz="2400" dirty="0" err="1"/>
              <a:t>task_name</a:t>
            </a:r>
            <a:r>
              <a:rPr lang="en-US" sz="2400" dirty="0"/>
              <a:t>, </a:t>
            </a:r>
            <a:r>
              <a:rPr lang="en-US" sz="2400" dirty="0" err="1" smtClean="0"/>
              <a:t>subcomponent_name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, </a:t>
            </a:r>
            <a:r>
              <a:rPr lang="en-US" sz="2400" dirty="0"/>
              <a:t>phase, MIN(</a:t>
            </a:r>
            <a:r>
              <a:rPr lang="en-US" sz="2400" dirty="0" err="1"/>
              <a:t>start_time</a:t>
            </a:r>
            <a:r>
              <a:rPr lang="en-US" sz="2400" dirty="0"/>
              <a:t>) [</a:t>
            </a:r>
            <a:r>
              <a:rPr lang="en-US" sz="2400" dirty="0" err="1"/>
              <a:t>Start_Time</a:t>
            </a:r>
            <a:r>
              <a:rPr lang="en-US" sz="2400" dirty="0"/>
              <a:t>], MAX(</a:t>
            </a:r>
            <a:r>
              <a:rPr lang="en-US" sz="2400" dirty="0" err="1"/>
              <a:t>end_time</a:t>
            </a:r>
            <a:r>
              <a:rPr lang="en-US" sz="2400" dirty="0"/>
              <a:t>) [</a:t>
            </a:r>
            <a:r>
              <a:rPr lang="en-US" sz="2400" dirty="0" err="1"/>
              <a:t>End_Time</a:t>
            </a:r>
            <a:r>
              <a:rPr lang="en-US" sz="2400" dirty="0"/>
              <a:t>]</a:t>
            </a:r>
          </a:p>
          <a:p>
            <a:r>
              <a:rPr lang="en-US" sz="2400" dirty="0"/>
              <a:t>FROM </a:t>
            </a:r>
            <a:r>
              <a:rPr lang="en-US" sz="2400" dirty="0" err="1"/>
              <a:t>catalog.execution_component_phases</a:t>
            </a:r>
            <a:endParaRPr lang="en-US" sz="2400" dirty="0"/>
          </a:p>
          <a:p>
            <a:r>
              <a:rPr lang="en-US" sz="2400" dirty="0"/>
              <a:t>WHERE </a:t>
            </a:r>
            <a:r>
              <a:rPr lang="en-US" sz="2400" dirty="0" err="1"/>
              <a:t>execution_id</a:t>
            </a:r>
            <a:r>
              <a:rPr lang="en-US" sz="2400" dirty="0"/>
              <a:t> =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(</a:t>
            </a:r>
            <a:r>
              <a:rPr lang="en-US" sz="2400" dirty="0"/>
              <a:t>SELECT MAX(</a:t>
            </a:r>
            <a:r>
              <a:rPr lang="en-US" sz="2400" dirty="0" err="1"/>
              <a:t>execution_id</a:t>
            </a:r>
            <a:r>
              <a:rPr lang="en-US" sz="2400" dirty="0"/>
              <a:t>) from [catalog].[</a:t>
            </a:r>
            <a:r>
              <a:rPr lang="en-US" sz="2400" dirty="0" err="1"/>
              <a:t>execution_data_statistics</a:t>
            </a:r>
            <a:r>
              <a:rPr lang="en-US" sz="2400" dirty="0"/>
              <a:t>])</a:t>
            </a:r>
          </a:p>
          <a:p>
            <a:r>
              <a:rPr lang="en-US" sz="2400" dirty="0"/>
              <a:t>GROUP BY </a:t>
            </a:r>
            <a:r>
              <a:rPr lang="en-US" sz="2400" dirty="0" err="1"/>
              <a:t>execution_id</a:t>
            </a:r>
            <a:r>
              <a:rPr lang="en-US" sz="2400" dirty="0"/>
              <a:t>, </a:t>
            </a:r>
            <a:r>
              <a:rPr lang="en-US" sz="2400" dirty="0" err="1"/>
              <a:t>package_name</a:t>
            </a:r>
            <a:r>
              <a:rPr lang="en-US" sz="2400" dirty="0"/>
              <a:t>, </a:t>
            </a:r>
            <a:r>
              <a:rPr lang="en-US" sz="2400" dirty="0" err="1"/>
              <a:t>task_name</a:t>
            </a:r>
            <a:r>
              <a:rPr lang="en-US" sz="2400" dirty="0"/>
              <a:t>, </a:t>
            </a:r>
            <a:r>
              <a:rPr lang="en-US" sz="2400" dirty="0" err="1"/>
              <a:t>subcomponent_name</a:t>
            </a:r>
            <a:r>
              <a:rPr lang="en-US" sz="2400" dirty="0"/>
              <a:t>, phase</a:t>
            </a:r>
          </a:p>
          <a:p>
            <a:r>
              <a:rPr lang="en-US" sz="2400" dirty="0"/>
              <a:t>ORDER BY 6</a:t>
            </a:r>
          </a:p>
          <a:p>
            <a:endParaRPr lang="en-US" sz="4000" dirty="0" smtClean="0"/>
          </a:p>
        </p:txBody>
      </p:sp>
      <p:pic>
        <p:nvPicPr>
          <p:cNvPr id="5127" name="Picture 7" descr="F:\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21" y="4148138"/>
            <a:ext cx="11610900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7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Troubleshooting SSIS Performance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14475"/>
            <a:ext cx="10751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Brute force troubleshooting: Isolation by elimination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Disable tasks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Remove components</a:t>
            </a:r>
          </a:p>
        </p:txBody>
      </p:sp>
    </p:spTree>
    <p:extLst>
      <p:ext uri="{BB962C8B-B14F-4D97-AF65-F5344CB8AC3E}">
        <p14:creationId xmlns:p14="http://schemas.microsoft.com/office/powerpoint/2010/main" val="40626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Troubleshooting SSIS Performance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14475"/>
            <a:ext cx="107511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Monitor system metrics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Disk IO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Memory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CPU</a:t>
            </a:r>
            <a:endParaRPr lang="en-US" sz="40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Netw</a:t>
            </a:r>
            <a:r>
              <a:rPr lang="en-US" sz="4000" dirty="0" smtClean="0"/>
              <a:t>ork</a:t>
            </a:r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019174" y="486775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0000" y="1866901"/>
            <a:ext cx="10233800" cy="4310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Performance </a:t>
            </a:r>
          </a:p>
          <a:p>
            <a:pPr marL="0" indent="0" algn="ctr">
              <a:buNone/>
            </a:pPr>
            <a:r>
              <a:rPr lang="en-US" sz="8000" dirty="0" smtClean="0"/>
              <a:t>Tips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330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#1: Tune your sources and destinations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Many performance problems in SSIS aren’t SSIS problems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Sources and destination issues</a:t>
            </a:r>
            <a:r>
              <a:rPr lang="en-US" sz="4000" dirty="0"/>
              <a:t> </a:t>
            </a:r>
            <a:r>
              <a:rPr lang="en-US" sz="4000" dirty="0" smtClean="0"/>
              <a:t>are often to blame</a:t>
            </a:r>
          </a:p>
        </p:txBody>
      </p:sp>
    </p:spTree>
    <p:extLst>
      <p:ext uri="{BB962C8B-B14F-4D97-AF65-F5344CB8AC3E}">
        <p14:creationId xmlns:p14="http://schemas.microsoft.com/office/powerpoint/2010/main" val="11611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#1: Tune your sources and destinations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Improper data retrieval queries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Index issues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Network speed/latency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Disk I/O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/>
          </a:p>
        </p:txBody>
      </p:sp>
      <p:pic>
        <p:nvPicPr>
          <p:cNvPr id="4100" name="Picture 4" descr="C:\Users\Tim\Downloads\MC9000661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019174" y="486775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8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#2: Using OPTION (FAST &lt;n&gt;)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Directs the query to return the first &lt;n&gt; rows as quickly as possible</a:t>
            </a:r>
          </a:p>
          <a:p>
            <a:pPr lvl="3"/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SELECT </a:t>
            </a:r>
            <a:r>
              <a:rPr lang="en-US" sz="3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FirstName</a:t>
            </a:r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3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LastName</a:t>
            </a:r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Address, City, State, Zip</a:t>
            </a:r>
          </a:p>
          <a:p>
            <a:pPr lvl="3"/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FROM </a:t>
            </a:r>
            <a:r>
              <a:rPr lang="en-US" sz="3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dbo.People</a:t>
            </a:r>
            <a:endParaRPr lang="en-US" sz="3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lvl="3"/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OPTION (FAST 10000</a:t>
            </a:r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Not intended to improve the overall performance of the query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643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#2: Using OPTION (FAST &lt;n&gt;)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Useful for packages that spend a lot of time processing data in data flow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381000" y="3171825"/>
            <a:ext cx="5686425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Query time from SQL Server source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5425" y="4200525"/>
            <a:ext cx="4610100" cy="742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Processing time in SSIS package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96350" y="5257800"/>
            <a:ext cx="2895600" cy="7429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Load time to destination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635" y="4982944"/>
            <a:ext cx="5648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Without OPTION (FAST &lt;n&gt;)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8349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Overview of SSIS performance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Troubleshooting methods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Performance tips</a:t>
            </a:r>
          </a:p>
        </p:txBody>
      </p:sp>
    </p:spTree>
    <p:extLst>
      <p:ext uri="{BB962C8B-B14F-4D97-AF65-F5344CB8AC3E}">
        <p14:creationId xmlns:p14="http://schemas.microsoft.com/office/powerpoint/2010/main" val="33231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#2: Using OPTION (FAST &lt;n&gt;)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Useful for packages that spend a lot of time processing data in data flow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933575" y="4200525"/>
            <a:ext cx="4610100" cy="742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Processing time in SSIS package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4500" y="5257800"/>
            <a:ext cx="2895600" cy="7429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Load time to destination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171825"/>
            <a:ext cx="5686425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Query time from SQL Server source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7960" y="3171825"/>
            <a:ext cx="502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Using OPTION (FAST &lt;n&gt;)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9122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#2: Using OPTION (FAST &lt;n&gt;)</a:t>
            </a:r>
            <a:endParaRPr lang="en-US" dirty="0"/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4695824" y="6106550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4" y="1644351"/>
            <a:ext cx="48672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4" y="1471164"/>
            <a:ext cx="8391525" cy="428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1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#3: Blocking transformations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Know the blocking properties of transformations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err="1" smtClean="0"/>
              <a:t>Nonblocking</a:t>
            </a:r>
            <a:endParaRPr lang="en-US" sz="4000" dirty="0" smtClean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Partially blocking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Fully blocking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60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#3: Blocking transformations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err="1" smtClean="0"/>
              <a:t>Nonblocking</a:t>
            </a:r>
            <a:r>
              <a:rPr lang="en-US" sz="4000" dirty="0" smtClean="0"/>
              <a:t> – no holding buffers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Row count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Derived column transformation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Conditional split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4000" dirty="0"/>
          </a:p>
        </p:txBody>
      </p:sp>
      <p:pic>
        <p:nvPicPr>
          <p:cNvPr id="1026" name="Picture 2" descr="https://encrypted-tbn3.gstatic.com/images?q=tbn:ANd9GcSiXmzVlY5JrULJ0WsPXXcJ9bLb0esUeZFWrpGSqUokshKkLs3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72" y="1632857"/>
            <a:ext cx="2339522" cy="351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#3: Blocking transformations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77368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Partially blocking – some buffers can be held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Merge Join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Lookup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Union All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4000" dirty="0"/>
          </a:p>
        </p:txBody>
      </p:sp>
      <p:pic>
        <p:nvPicPr>
          <p:cNvPr id="2050" name="Picture 2" descr="http://www.driversedguru.com/wp-content/gallery/becky-images/yellow-ligh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1" b="4244"/>
          <a:stretch/>
        </p:blipFill>
        <p:spPr bwMode="auto">
          <a:xfrm>
            <a:off x="7852682" y="1524000"/>
            <a:ext cx="3947276" cy="349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#3: Blocking transformations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2" y="1524000"/>
            <a:ext cx="82416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Fully blocking – everything stops until all data is received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Sort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Aggregate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Fuzzy grouping/lookup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4000" dirty="0"/>
          </a:p>
        </p:txBody>
      </p:sp>
      <p:pic>
        <p:nvPicPr>
          <p:cNvPr id="3074" name="Picture 2" descr="http://www.freefoto.com/images/41/13/41_13_69---Red-Traffic-Signal_w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5" t="12714" b="5858"/>
          <a:stretch/>
        </p:blipFill>
        <p:spPr bwMode="auto">
          <a:xfrm>
            <a:off x="8384721" y="1523999"/>
            <a:ext cx="3380468" cy="465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#3: Blocking transformations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Partially or fully blocking transforms are not evil!  Pick the right tool for every job.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98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#3: Blocking transformations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0" y="2762250"/>
            <a:ext cx="1075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 smtClean="0"/>
              <a:t>Demo – Blocking Transformations</a:t>
            </a:r>
            <a:endParaRPr lang="en-US" sz="4000" dirty="0"/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019174" y="486775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1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#4: Slow transformations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Some transformations are often slow by nature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Slowly Changing Dimension wizard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err="1" smtClean="0"/>
              <a:t>OleDB</a:t>
            </a:r>
            <a:r>
              <a:rPr lang="en-US" sz="4000" dirty="0" smtClean="0"/>
              <a:t> Command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11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#4: Slow transformations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Useful for certain scenarios, but should not be considered go-to tools for transforming data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4000" dirty="0"/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019174" y="486775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 Mitchell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2" indent="-457200">
              <a:buClr>
                <a:schemeClr val="tx1"/>
              </a:buClr>
            </a:pPr>
            <a:r>
              <a:rPr lang="en-US" sz="3600" dirty="0" smtClean="0">
                <a:solidFill>
                  <a:schemeClr val="tx1"/>
                </a:solidFill>
              </a:rPr>
              <a:t>Business intelligence consultant</a:t>
            </a:r>
          </a:p>
          <a:p>
            <a:pPr marL="457200" lvl="2" indent="-457200">
              <a:buClr>
                <a:schemeClr val="tx1"/>
              </a:buClr>
            </a:pPr>
            <a:r>
              <a:rPr lang="en-US" sz="3600" dirty="0" smtClean="0">
                <a:solidFill>
                  <a:schemeClr val="tx1"/>
                </a:solidFill>
              </a:rPr>
              <a:t>Partner, Linchpin People</a:t>
            </a:r>
          </a:p>
          <a:p>
            <a:pPr marL="457200" lvl="2" indent="-457200">
              <a:buClr>
                <a:schemeClr val="tx1"/>
              </a:buClr>
            </a:pPr>
            <a:r>
              <a:rPr lang="en-US" sz="3600" dirty="0" smtClean="0">
                <a:solidFill>
                  <a:schemeClr val="tx1"/>
                </a:solidFill>
              </a:rPr>
              <a:t>SQL Server MVP</a:t>
            </a:r>
          </a:p>
          <a:p>
            <a:pPr marL="457200" lvl="2" indent="-457200">
              <a:buClr>
                <a:schemeClr val="tx1"/>
              </a:buClr>
            </a:pPr>
            <a:r>
              <a:rPr lang="en-US" sz="3600" dirty="0" smtClean="0">
                <a:solidFill>
                  <a:schemeClr val="tx1"/>
                </a:solidFill>
              </a:rPr>
              <a:t>TimMitchell.net / @</a:t>
            </a:r>
            <a:r>
              <a:rPr lang="en-US" sz="3600" dirty="0" err="1" smtClean="0">
                <a:solidFill>
                  <a:schemeClr val="tx1"/>
                </a:solidFill>
              </a:rPr>
              <a:t>Tim_Mitchell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457200" lvl="2" indent="-457200">
              <a:buClr>
                <a:schemeClr val="tx1"/>
              </a:buClr>
            </a:pPr>
            <a:r>
              <a:rPr lang="en-US" sz="3600" dirty="0" smtClean="0">
                <a:solidFill>
                  <a:schemeClr val="tx1"/>
                </a:solidFill>
              </a:rPr>
              <a:t>tim@timmitchell.net</a:t>
            </a:r>
          </a:p>
          <a:p>
            <a:pPr marL="342900" lvl="2"/>
            <a:endParaRPr lang="en-US" sz="3000" dirty="0">
              <a:solidFill>
                <a:schemeClr val="tx1"/>
              </a:solidFill>
            </a:endParaRPr>
          </a:p>
          <a:p>
            <a:endParaRPr lang="en-US" sz="3000" dirty="0"/>
          </a:p>
        </p:txBody>
      </p:sp>
      <p:pic>
        <p:nvPicPr>
          <p:cNvPr id="1026" name="Picture 2" descr="C:\Users\tmitchell\Desktop\ssisd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97" y="4329300"/>
            <a:ext cx="2189469" cy="26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01" y="4427220"/>
            <a:ext cx="1701368" cy="216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vault\Tim\SkyDrive\Websites\timmitchell.net\themes\SilverLight\images\MVP_FullColor_P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572" y="4427220"/>
            <a:ext cx="1363133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#5: Avoid the table list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Table list = SELECT * FROM…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Can result in unnecessary columns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A narrow buffer is  happy buffer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81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#5: Avoid the table list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Use the query window to select from table, specifying only the required columns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Writing the query can be a reminder to apply filtering via WHERE clause, if appropriate</a:t>
            </a:r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019174" y="486775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#6: </a:t>
            </a:r>
            <a:r>
              <a:rPr lang="en-US" dirty="0" err="1" smtClean="0"/>
              <a:t>RunInOptimizedMode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Data flow setting to prevent the allocation of memory from unused columns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Note that you’ll still get a warning from SSIS engine</a:t>
            </a:r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019174" y="486775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#7: Transform data in source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When dealing with relational data, consider transforming in source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Let the database engine do what it already does well</a:t>
            </a:r>
          </a:p>
        </p:txBody>
      </p:sp>
    </p:spTree>
    <p:extLst>
      <p:ext uri="{BB962C8B-B14F-4D97-AF65-F5344CB8AC3E}">
        <p14:creationId xmlns:p14="http://schemas.microsoft.com/office/powerpoint/2010/main" val="31651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#7: Transform data in source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Sorting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Lookups/joins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Aggregates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4000" dirty="0" smtClean="0"/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019174" y="486775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#8: Concurrent </a:t>
            </a:r>
            <a:r>
              <a:rPr lang="en-US" dirty="0" err="1" smtClean="0"/>
              <a:t>executables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Package-level setting to specify how many </a:t>
            </a:r>
            <a:r>
              <a:rPr lang="en-US" sz="4000" dirty="0" err="1" smtClean="0"/>
              <a:t>executables</a:t>
            </a:r>
            <a:r>
              <a:rPr lang="en-US" sz="4000" dirty="0" smtClean="0"/>
              <a:t> can be running at once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Default = -1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Number of logical processors + 2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8982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#8: Concurrent </a:t>
            </a:r>
            <a:r>
              <a:rPr lang="en-US" dirty="0" err="1" smtClean="0"/>
              <a:t>executables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For machines with few logical processors or potentially many concurrent </a:t>
            </a:r>
            <a:r>
              <a:rPr lang="en-US" sz="4000" dirty="0" err="1" smtClean="0"/>
              <a:t>executables</a:t>
            </a:r>
            <a:r>
              <a:rPr lang="en-US" sz="4000" dirty="0" smtClean="0"/>
              <a:t>, consider increasing this value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4000" dirty="0" smtClean="0"/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019174" y="486775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 #8: Concurrent executables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220" y="2762250"/>
            <a:ext cx="1075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 smtClean="0"/>
              <a:t>Demo – Concurrent Executables</a:t>
            </a:r>
            <a:endParaRPr lang="en-US" sz="4000" dirty="0"/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019174" y="486775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#9: Go parallel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Many operations in SSIS are done serially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For nondependent operations, consider allowing processes to run in parallel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11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#9: Go parallel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Dependent on machine configuration, network environment, etc.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Can actually *hurt* performance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Testing, testing, testing!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4000" dirty="0" smtClean="0"/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019174" y="486775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im Mitchell\Desktop\87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9100" y="1541463"/>
            <a:ext cx="3324225" cy="3408362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7" y="1512051"/>
            <a:ext cx="10630887" cy="4351338"/>
          </a:xfrm>
        </p:spPr>
        <p:txBody>
          <a:bodyPr>
            <a:normAutofit/>
          </a:bodyPr>
          <a:lstStyle/>
          <a:p>
            <a:pPr marL="571500" lvl="2" indent="-571500" defTabSz="457200"/>
            <a:r>
              <a:rPr lang="en-US" sz="4000" dirty="0" smtClean="0">
                <a:solidFill>
                  <a:schemeClr val="tx1"/>
                </a:solidFill>
              </a:rPr>
              <a:t>Questions</a:t>
            </a:r>
          </a:p>
          <a:p>
            <a:pPr marL="571500" lvl="2" indent="-571500" defTabSz="457200"/>
            <a:r>
              <a:rPr lang="en-US" sz="4000" dirty="0" smtClean="0">
                <a:solidFill>
                  <a:schemeClr val="tx1"/>
                </a:solidFill>
              </a:rPr>
              <a:t>Slide </a:t>
            </a:r>
            <a:r>
              <a:rPr lang="en-US" sz="4000" dirty="0" smtClean="0">
                <a:solidFill>
                  <a:schemeClr val="tx1"/>
                </a:solidFill>
              </a:rPr>
              <a:t>deck</a:t>
            </a:r>
            <a:endParaRPr lang="en-US" sz="4000" dirty="0">
              <a:solidFill>
                <a:schemeClr val="tx1"/>
              </a:solidFill>
            </a:endParaRPr>
          </a:p>
          <a:p>
            <a:pPr marL="0" lvl="2" indent="0">
              <a:buNone/>
            </a:pPr>
            <a:endParaRPr lang="en-US" sz="3000" dirty="0" smtClean="0">
              <a:solidFill>
                <a:schemeClr val="tx1"/>
              </a:solidFill>
            </a:endParaRPr>
          </a:p>
          <a:p>
            <a:pPr marL="342900" lvl="2"/>
            <a:endParaRPr lang="en-US" sz="3000" dirty="0">
              <a:solidFill>
                <a:schemeClr val="tx1"/>
              </a:solidFill>
            </a:endParaRPr>
          </a:p>
          <a:p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503988"/>
            <a:ext cx="660400" cy="365125"/>
          </a:xfrm>
          <a:prstGeom prst="rect">
            <a:avLst/>
          </a:prstGeom>
        </p:spPr>
        <p:txBody>
          <a:bodyPr/>
          <a:lstStyle/>
          <a:p>
            <a:fld id="{D372AB51-BDCC-4F95-83CF-1CBB2D34E9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#10: Don’t be afraid to rebel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Sometimes a non-SSIS solution will perform better than SSIS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If all you have is a hammer…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729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#10: Don’t be afraid to rebel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14230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Some operations are better suited for T-SQL or other tools: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MERGE </a:t>
            </a:r>
            <a:r>
              <a:rPr lang="en-US" sz="4000" dirty="0" err="1" smtClean="0"/>
              <a:t>upsert</a:t>
            </a:r>
            <a:endParaRPr lang="en-US" sz="4000" dirty="0" smtClean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INSERT…SELECT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Third party components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External applications (via Execute Process Task)</a:t>
            </a:r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074735" y="564880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7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#11: Watch your spools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Buffers spooled = writing to physical disk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Usually indicates memory pressure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Keep an eye on </a:t>
            </a:r>
            <a:r>
              <a:rPr lang="en-US" sz="4000" dirty="0" err="1" smtClean="0"/>
              <a:t>PerfMon</a:t>
            </a:r>
            <a:r>
              <a:rPr lang="en-US" sz="4000" dirty="0" smtClean="0"/>
              <a:t> counters for SSIS: Buffers Spooled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8917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#11: Watch your spools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03" y="1310069"/>
            <a:ext cx="6875463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2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#11: Watch your spools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Any value above zero should be investigated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Keep it in memory!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4000" dirty="0" smtClean="0"/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019174" y="486775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#12: Buffer sizing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Data flow task values: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err="1" smtClean="0"/>
              <a:t>DefaultBufferSize</a:t>
            </a:r>
            <a:endParaRPr lang="en-US" sz="4000" dirty="0" smtClean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err="1" smtClean="0"/>
              <a:t>DefaultBufferMaxRows</a:t>
            </a:r>
            <a:endParaRPr lang="en-US" sz="40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Ideally, use a small number of large buffers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Generally, max number of active buffers = 5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673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#12: Buffer sizing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1318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Buffer size calculation: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Row size * </a:t>
            </a:r>
            <a:r>
              <a:rPr lang="en-US" sz="4000" dirty="0" err="1" smtClean="0"/>
              <a:t>est</a:t>
            </a:r>
            <a:r>
              <a:rPr lang="en-US" sz="4000" dirty="0" smtClean="0"/>
              <a:t> </a:t>
            </a:r>
            <a:r>
              <a:rPr lang="en-US" sz="4000" dirty="0" err="1" smtClean="0"/>
              <a:t>num</a:t>
            </a:r>
            <a:r>
              <a:rPr lang="en-US" sz="4000" dirty="0" smtClean="0"/>
              <a:t> of rows / </a:t>
            </a:r>
            <a:r>
              <a:rPr lang="en-US" sz="4000" dirty="0" err="1" smtClean="0"/>
              <a:t>DefaultMaxBufferRows</a:t>
            </a:r>
            <a:endParaRPr lang="en-US" sz="4000" dirty="0" smtClean="0"/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019174" y="486775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3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#13: </a:t>
            </a:r>
            <a:r>
              <a:rPr lang="en-US" dirty="0" err="1" smtClean="0"/>
              <a:t>MaximumInsertCommitSize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6460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err="1" smtClean="0"/>
              <a:t>OleDbDestination</a:t>
            </a:r>
            <a:r>
              <a:rPr lang="en-US" sz="4000" dirty="0" smtClean="0"/>
              <a:t> setting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Controls how buffers are committed to the destination database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524000"/>
            <a:ext cx="50101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#13: </a:t>
            </a:r>
            <a:r>
              <a:rPr lang="en-US" dirty="0" err="1" smtClean="0"/>
              <a:t>MaximumInsertCommitSize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608697"/>
              </p:ext>
            </p:extLst>
          </p:nvPr>
        </p:nvGraphicFramePr>
        <p:xfrm>
          <a:off x="784679" y="1736501"/>
          <a:ext cx="10769145" cy="2626217"/>
        </p:xfrm>
        <a:graphic>
          <a:graphicData uri="http://schemas.openxmlformats.org/drawingml/2006/table">
            <a:tbl>
              <a:tblPr/>
              <a:tblGrid>
                <a:gridCol w="2830115"/>
                <a:gridCol w="7939030"/>
              </a:tblGrid>
              <a:tr h="968796"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MICS  &gt; buffer size</a:t>
                      </a:r>
                    </a:p>
                  </a:txBody>
                  <a:tcPr marL="51911" marR="51911" marT="64889" marB="64889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Setting is ignored. One commit is issued for every buffer.</a:t>
                      </a:r>
                    </a:p>
                  </a:txBody>
                  <a:tcPr marL="51911" marR="51911" marT="64889" marB="64889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781"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MICS = 0</a:t>
                      </a:r>
                    </a:p>
                  </a:txBody>
                  <a:tcPr marL="51911" marR="51911" marT="64889" marB="64889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The entire batch is committed in one big batch. </a:t>
                      </a:r>
                    </a:p>
                  </a:txBody>
                  <a:tcPr marL="51911" marR="51911" marT="64889" marB="64889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96">
                <a:tc>
                  <a:txBody>
                    <a:bodyPr/>
                    <a:lstStyle/>
                    <a:p>
                      <a:pPr fontAlgn="t"/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MICS  &lt; buffer size</a:t>
                      </a:r>
                    </a:p>
                  </a:txBody>
                  <a:tcPr marL="51911" marR="51911" marT="64889" marB="64889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Commit is issued every time MICS rows are sent.</a:t>
                      </a:r>
                    </a:p>
                    <a:p>
                      <a:pPr fontAlgn="t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Commits are 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</a:rPr>
                        <a:t>also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issued at the end of each buffer.</a:t>
                      </a:r>
                    </a:p>
                  </a:txBody>
                  <a:tcPr marL="51911" marR="51911" marT="64889" marB="64889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35455" y="4717595"/>
            <a:ext cx="8396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Data Loading Performance Guide </a:t>
            </a:r>
            <a:r>
              <a:rPr lang="en-US" sz="1400" dirty="0">
                <a:hlinkClick r:id="rId2"/>
              </a:rPr>
              <a:t>http://technet.microsoft.com/en-us/library/dd425070(v=sql.100).aspx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01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#13: </a:t>
            </a:r>
            <a:r>
              <a:rPr lang="en-US" dirty="0" err="1" smtClean="0"/>
              <a:t>MaximumInsertCommitSize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1318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Note that this does NOT impact the size of the buffer in SSIS</a:t>
            </a:r>
          </a:p>
        </p:txBody>
      </p:sp>
    </p:spTree>
    <p:extLst>
      <p:ext uri="{BB962C8B-B14F-4D97-AF65-F5344CB8AC3E}">
        <p14:creationId xmlns:p14="http://schemas.microsoft.com/office/powerpoint/2010/main" val="35843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0000" y="2266949"/>
            <a:ext cx="10233800" cy="39100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Performance Overview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246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 #13: </a:t>
            </a:r>
            <a:r>
              <a:rPr lang="en-US" dirty="0" err="1" smtClean="0"/>
              <a:t>MaximumInsertCommitSize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1318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In most cases, a small number of large commits is preferable to a large number of small commits</a:t>
            </a:r>
          </a:p>
        </p:txBody>
      </p:sp>
    </p:spTree>
    <p:extLst>
      <p:ext uri="{BB962C8B-B14F-4D97-AF65-F5344CB8AC3E}">
        <p14:creationId xmlns:p14="http://schemas.microsoft.com/office/powerpoint/2010/main" val="27223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 #</a:t>
            </a:r>
            <a:r>
              <a:rPr lang="en-US" dirty="0" smtClean="0"/>
              <a:t>13: </a:t>
            </a:r>
            <a:r>
              <a:rPr lang="en-US" dirty="0" err="1"/>
              <a:t>MaximumInsertCommitSize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13182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Larger commit sizes = fewer commits</a:t>
            </a:r>
            <a:endParaRPr lang="en-US" sz="40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Good: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Potentially less database overhead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Potentially less index fragmentation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Bad: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Potential for log file or </a:t>
            </a:r>
            <a:r>
              <a:rPr lang="en-US" sz="4000" dirty="0" err="1" smtClean="0"/>
              <a:t>TempDB</a:t>
            </a:r>
            <a:r>
              <a:rPr lang="en-US" sz="4000" dirty="0" smtClean="0"/>
              <a:t> pressure/growth</a:t>
            </a:r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857374" y="5920955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 #</a:t>
            </a:r>
            <a:r>
              <a:rPr lang="en-US" dirty="0" smtClean="0"/>
              <a:t>14: Prepare for paging buffers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13182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Plan for no paging of buffers to disk.  But….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Build for it if (when?) it happens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err="1" smtClean="0"/>
              <a:t>BLOBTempStoragePath</a:t>
            </a:r>
            <a:endParaRPr lang="en-US" sz="4000" dirty="0" smtClean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err="1" smtClean="0"/>
              <a:t>BufferTempStoragePath</a:t>
            </a:r>
            <a:endParaRPr lang="en-US" sz="40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Fast disks if possible</a:t>
            </a:r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019174" y="486775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27" y="3028951"/>
            <a:ext cx="3578311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56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 </a:t>
            </a:r>
            <a:r>
              <a:rPr lang="en-US" dirty="0" smtClean="0"/>
              <a:t>#15: Manage your lookups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1318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Lookup cache modes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Full (default)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Partial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3861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 </a:t>
            </a:r>
            <a:r>
              <a:rPr lang="en-US" dirty="0" smtClean="0"/>
              <a:t>#15: Manage your lookups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13182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Full cache: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Small- to medium-size lookup table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Large set of data to be validated against the lookup table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Expect multiple “hits” per result</a:t>
            </a:r>
          </a:p>
        </p:txBody>
      </p:sp>
    </p:spTree>
    <p:extLst>
      <p:ext uri="{BB962C8B-B14F-4D97-AF65-F5344CB8AC3E}">
        <p14:creationId xmlns:p14="http://schemas.microsoft.com/office/powerpoint/2010/main" val="25863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 </a:t>
            </a:r>
            <a:r>
              <a:rPr lang="en-US" dirty="0" smtClean="0"/>
              <a:t>#15: Manage your lookups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1318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Partial cache: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Large lookup table AND reasonable number of rows from the main source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Expect multiple “hits” per result</a:t>
            </a:r>
          </a:p>
        </p:txBody>
      </p:sp>
    </p:spTree>
    <p:extLst>
      <p:ext uri="{BB962C8B-B14F-4D97-AF65-F5344CB8AC3E}">
        <p14:creationId xmlns:p14="http://schemas.microsoft.com/office/powerpoint/2010/main" val="14898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 </a:t>
            </a:r>
            <a:r>
              <a:rPr lang="en-US" dirty="0" smtClean="0"/>
              <a:t>#15: Manage your lookups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1318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No cache: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Small lookup table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Expect only one “hit” per result</a:t>
            </a:r>
          </a:p>
        </p:txBody>
      </p:sp>
    </p:spTree>
    <p:extLst>
      <p:ext uri="{BB962C8B-B14F-4D97-AF65-F5344CB8AC3E}">
        <p14:creationId xmlns:p14="http://schemas.microsoft.com/office/powerpoint/2010/main" val="14898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 </a:t>
            </a:r>
            <a:r>
              <a:rPr lang="en-US" dirty="0" smtClean="0"/>
              <a:t>#15: Manage your lookups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3057525"/>
            <a:ext cx="11318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– Lookups and caching</a:t>
            </a:r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4905374" y="395335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221" y="267855"/>
            <a:ext cx="11756379" cy="822037"/>
          </a:xfrm>
        </p:spPr>
        <p:txBody>
          <a:bodyPr>
            <a:normAutofit fontScale="90000"/>
          </a:bodyPr>
          <a:lstStyle/>
          <a:p>
            <a:r>
              <a:rPr lang="en-US" dirty="0"/>
              <a:t>Tip </a:t>
            </a:r>
            <a:r>
              <a:rPr lang="en-US" dirty="0" smtClean="0"/>
              <a:t>#16: Share the road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1318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Strategically schedule packages to avoid contention with other packages, external processes, etc.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Consider a </a:t>
            </a:r>
            <a:r>
              <a:rPr lang="en-US" sz="4000" dirty="0" err="1" smtClean="0"/>
              <a:t>workpile</a:t>
            </a:r>
            <a:r>
              <a:rPr lang="en-US" sz="4000" dirty="0" smtClean="0"/>
              <a:t> pattern in SSIS</a:t>
            </a:r>
          </a:p>
        </p:txBody>
      </p:sp>
    </p:spTree>
    <p:extLst>
      <p:ext uri="{BB962C8B-B14F-4D97-AF65-F5344CB8AC3E}">
        <p14:creationId xmlns:p14="http://schemas.microsoft.com/office/powerpoint/2010/main" val="28704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221" y="267855"/>
            <a:ext cx="11756379" cy="822037"/>
          </a:xfrm>
        </p:spPr>
        <p:txBody>
          <a:bodyPr>
            <a:normAutofit fontScale="90000"/>
          </a:bodyPr>
          <a:lstStyle/>
          <a:p>
            <a:r>
              <a:rPr lang="en-US" dirty="0"/>
              <a:t>Tip </a:t>
            </a:r>
            <a:r>
              <a:rPr lang="en-US" dirty="0" smtClean="0"/>
              <a:t>#16: Share the road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1318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Resource contention is a key player in SSIS performance issues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Other SSIS or ETL processes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External processes</a:t>
            </a:r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019174" y="486775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14475"/>
            <a:ext cx="10751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Two most common questions about SSIS package executions: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Did it complete successfully?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How long did it run?</a:t>
            </a:r>
          </a:p>
        </p:txBody>
      </p:sp>
    </p:spTree>
    <p:extLst>
      <p:ext uri="{BB962C8B-B14F-4D97-AF65-F5344CB8AC3E}">
        <p14:creationId xmlns:p14="http://schemas.microsoft.com/office/powerpoint/2010/main" val="161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 </a:t>
            </a:r>
            <a:r>
              <a:rPr lang="en-US" dirty="0" smtClean="0"/>
              <a:t>#17: Stage your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1318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SQL-to-SQL operations perform well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Can’t do direct SQL to SQL with </a:t>
            </a:r>
            <a:r>
              <a:rPr lang="en-US" sz="4000" dirty="0" err="1" smtClean="0"/>
              <a:t>nonrelational</a:t>
            </a:r>
            <a:r>
              <a:rPr lang="en-US" sz="4000" dirty="0" smtClean="0"/>
              <a:t> or external data</a:t>
            </a:r>
          </a:p>
        </p:txBody>
      </p:sp>
    </p:spTree>
    <p:extLst>
      <p:ext uri="{BB962C8B-B14F-4D97-AF65-F5344CB8AC3E}">
        <p14:creationId xmlns:p14="http://schemas.microsoft.com/office/powerpoint/2010/main" val="5803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 </a:t>
            </a:r>
            <a:r>
              <a:rPr lang="en-US" dirty="0" smtClean="0"/>
              <a:t>#17: Stage your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13182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Staging the data can allow for faster, direct SQL operations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i="1" dirty="0" smtClean="0"/>
              <a:t>Remember: Let the database engine do what it does well.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Updates in particular</a:t>
            </a:r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019174" y="486775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 </a:t>
            </a:r>
            <a:r>
              <a:rPr lang="en-US" smtClean="0"/>
              <a:t>#17: </a:t>
            </a:r>
            <a:r>
              <a:rPr lang="en-US" dirty="0" smtClean="0"/>
              <a:t>Stage your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3057525"/>
            <a:ext cx="11318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 – Staged Update</a:t>
            </a:r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4905374" y="3953359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142" y="436970"/>
            <a:ext cx="11434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Additional Resources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83221" y="1206411"/>
            <a:ext cx="11361218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0000"/>
                </a:schemeClr>
              </a:gs>
              <a:gs pos="37000">
                <a:schemeClr val="accent1">
                  <a:lumMod val="45000"/>
                  <a:lumOff val="55000"/>
                  <a:alpha val="50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3221" y="1524000"/>
            <a:ext cx="107511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Rob Farley demonstrates FAST hint</a:t>
            </a:r>
            <a:r>
              <a:rPr lang="en-US" sz="4000" dirty="0"/>
              <a:t>: </a:t>
            </a:r>
            <a:r>
              <a:rPr lang="en-US" sz="4000" dirty="0">
                <a:hlinkClick r:id="rId2"/>
              </a:rPr>
              <a:t>http://</a:t>
            </a:r>
            <a:r>
              <a:rPr lang="en-US" sz="4000" dirty="0" smtClean="0">
                <a:hlinkClick r:id="rId2"/>
              </a:rPr>
              <a:t>bit.ly/eYNlMg</a:t>
            </a:r>
            <a:r>
              <a:rPr lang="en-US" sz="4000" dirty="0" smtClean="0"/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Microsoft data loading </a:t>
            </a:r>
            <a:r>
              <a:rPr lang="en-US" sz="4000" dirty="0"/>
              <a:t>performance guide: </a:t>
            </a:r>
            <a:r>
              <a:rPr lang="en-US" sz="4000" dirty="0">
                <a:hlinkClick r:id="rId3"/>
              </a:rPr>
              <a:t>http://</a:t>
            </a:r>
            <a:r>
              <a:rPr lang="en-US" sz="4000" dirty="0" smtClean="0">
                <a:hlinkClick r:id="rId3"/>
              </a:rPr>
              <a:t>bit.ly/17xjgbw</a:t>
            </a:r>
            <a:r>
              <a:rPr lang="en-US" sz="4000" dirty="0" smtClean="0"/>
              <a:t>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86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2" indent="-457200">
              <a:buClr>
                <a:schemeClr val="tx1"/>
              </a:buClr>
            </a:pPr>
            <a:r>
              <a:rPr lang="en-US" sz="4800" dirty="0" smtClean="0">
                <a:solidFill>
                  <a:schemeClr val="tx1"/>
                </a:solidFill>
              </a:rPr>
              <a:t>tim@timmitchell.net</a:t>
            </a:r>
          </a:p>
          <a:p>
            <a:pPr marL="457200" lvl="2" indent="-457200">
              <a:buClr>
                <a:schemeClr val="tx1"/>
              </a:buClr>
            </a:pPr>
            <a:r>
              <a:rPr lang="en-US" sz="4800" dirty="0" smtClean="0">
                <a:solidFill>
                  <a:schemeClr val="tx1"/>
                </a:solidFill>
              </a:rPr>
              <a:t>TimMitchell.net/Newsletter</a:t>
            </a:r>
            <a:endParaRPr lang="en-US" sz="4800" dirty="0" smtClean="0">
              <a:solidFill>
                <a:schemeClr val="tx1"/>
              </a:solidFill>
            </a:endParaRPr>
          </a:p>
          <a:p>
            <a:pPr marL="342900" lvl="2"/>
            <a:endParaRPr lang="en-US" sz="3000" dirty="0">
              <a:solidFill>
                <a:schemeClr val="tx1"/>
              </a:solidFill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942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14475"/>
            <a:ext cx="107511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Why is ETL performance important?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Getting data to the right people in a timely manner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Load/maintenance window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Potentially overlapping ETL cycles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The most important concern: bragging rights!</a:t>
            </a:r>
          </a:p>
        </p:txBody>
      </p:sp>
      <p:pic>
        <p:nvPicPr>
          <p:cNvPr id="5" name="Picture 6" descr="http://thefrugaldomestic.files.wordpress.com/2013/06/decorative_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b="40671"/>
          <a:stretch/>
        </p:blipFill>
        <p:spPr bwMode="auto">
          <a:xfrm>
            <a:off x="1019174" y="5300127"/>
            <a:ext cx="1901825" cy="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20000" y="1866901"/>
            <a:ext cx="10233800" cy="4310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Troubleshooting </a:t>
            </a:r>
          </a:p>
          <a:p>
            <a:pPr marL="0" indent="0" algn="ctr">
              <a:buNone/>
            </a:pPr>
            <a:r>
              <a:rPr lang="en-US" sz="8000" dirty="0" smtClean="0"/>
              <a:t>SSIS Performance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5981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Troubleshooting SSIS Performance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221" y="1514475"/>
            <a:ext cx="107511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Key questions: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Is performance really a concern?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Is </a:t>
            </a:r>
            <a:r>
              <a:rPr lang="en-US" sz="4000" dirty="0"/>
              <a:t>it really an SSIS issue?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/>
              <a:t>Which task(s) </a:t>
            </a:r>
            <a:r>
              <a:rPr lang="en-US" sz="4000" dirty="0" smtClean="0"/>
              <a:t>or component(s</a:t>
            </a:r>
            <a:r>
              <a:rPr lang="en-US" sz="4000" dirty="0"/>
              <a:t>) </a:t>
            </a:r>
            <a:r>
              <a:rPr lang="en-US" sz="4000" dirty="0" smtClean="0"/>
              <a:t>are causing </a:t>
            </a:r>
            <a:r>
              <a:rPr lang="en-US" sz="4000" dirty="0"/>
              <a:t>the </a:t>
            </a:r>
            <a:r>
              <a:rPr lang="en-US" sz="4000" dirty="0" smtClean="0"/>
              <a:t>bottleneck?</a:t>
            </a:r>
          </a:p>
        </p:txBody>
      </p:sp>
    </p:spTree>
    <p:extLst>
      <p:ext uri="{BB962C8B-B14F-4D97-AF65-F5344CB8AC3E}">
        <p14:creationId xmlns:p14="http://schemas.microsoft.com/office/powerpoint/2010/main" val="36229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74947"/>
      </a:dk2>
      <a:lt2>
        <a:srgbClr val="EEECE1"/>
      </a:lt2>
      <a:accent1>
        <a:srgbClr val="163764"/>
      </a:accent1>
      <a:accent2>
        <a:srgbClr val="75982F"/>
      </a:accent2>
      <a:accent3>
        <a:srgbClr val="16223C"/>
      </a:accent3>
      <a:accent4>
        <a:srgbClr val="B18126"/>
      </a:accent4>
      <a:accent5>
        <a:srgbClr val="00517C"/>
      </a:accent5>
      <a:accent6>
        <a:srgbClr val="F79646"/>
      </a:accent6>
      <a:hlink>
        <a:srgbClr val="75982F"/>
      </a:hlink>
      <a:folHlink>
        <a:srgbClr val="7598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775</TotalTime>
  <Words>1400</Words>
  <Application>Microsoft Office PowerPoint</Application>
  <PresentationFormat>Widescreen</PresentationFormat>
  <Paragraphs>252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Corbel</vt:lpstr>
      <vt:lpstr>Wingdings</vt:lpstr>
      <vt:lpstr>Depth</vt:lpstr>
      <vt:lpstr>Office Theme</vt:lpstr>
      <vt:lpstr>Maximizing SSIS Package Performance</vt:lpstr>
      <vt:lpstr>Today’s Agenda</vt:lpstr>
      <vt:lpstr>Tim Mitchell</vt:lpstr>
      <vt:lpstr>Housekeeping</vt:lpstr>
      <vt:lpstr>PowerPoint Presentation</vt:lpstr>
      <vt:lpstr>Performance Overview</vt:lpstr>
      <vt:lpstr>Performance Overview</vt:lpstr>
      <vt:lpstr>PowerPoint Presentation</vt:lpstr>
      <vt:lpstr>Troubleshooting SSIS Performance</vt:lpstr>
      <vt:lpstr>Troubleshooting SSIS Performance</vt:lpstr>
      <vt:lpstr>Troubleshooting SSIS Performance</vt:lpstr>
      <vt:lpstr>Troubleshooting SSIS Performance</vt:lpstr>
      <vt:lpstr>Troubleshooting SSIS Performance</vt:lpstr>
      <vt:lpstr>Troubleshooting SSIS Performance</vt:lpstr>
      <vt:lpstr>PowerPoint Presentation</vt:lpstr>
      <vt:lpstr>Tip #1: Tune your sources and destinations</vt:lpstr>
      <vt:lpstr>Tip #1: Tune your sources and destinations</vt:lpstr>
      <vt:lpstr>Tip #2: Using OPTION (FAST &lt;n&gt;)</vt:lpstr>
      <vt:lpstr>Tip #2: Using OPTION (FAST &lt;n&gt;)</vt:lpstr>
      <vt:lpstr>Tip #2: Using OPTION (FAST &lt;n&gt;)</vt:lpstr>
      <vt:lpstr>Tip #2: Using OPTION (FAST &lt;n&gt;)</vt:lpstr>
      <vt:lpstr>Tip #3: Blocking transformations</vt:lpstr>
      <vt:lpstr>Tip #3: Blocking transformations</vt:lpstr>
      <vt:lpstr>Tip #3: Blocking transformations</vt:lpstr>
      <vt:lpstr>Tip #3: Blocking transformations</vt:lpstr>
      <vt:lpstr>Tip #3: Blocking transformations</vt:lpstr>
      <vt:lpstr>Tip #3: Blocking transformations</vt:lpstr>
      <vt:lpstr>Tip #4: Slow transformations</vt:lpstr>
      <vt:lpstr>Tip #4: Slow transformations</vt:lpstr>
      <vt:lpstr>Tip #5: Avoid the table list</vt:lpstr>
      <vt:lpstr>Tip #5: Avoid the table list</vt:lpstr>
      <vt:lpstr>Tip #6: RunInOptimizedMode</vt:lpstr>
      <vt:lpstr>Tip #7: Transform data in source</vt:lpstr>
      <vt:lpstr>Tip #7: Transform data in source</vt:lpstr>
      <vt:lpstr>Tip #8: Concurrent executables</vt:lpstr>
      <vt:lpstr>Tip #8: Concurrent executables</vt:lpstr>
      <vt:lpstr>Tip #8: Concurrent executables</vt:lpstr>
      <vt:lpstr>Tip #9: Go parallel</vt:lpstr>
      <vt:lpstr>Tip #9: Go parallel</vt:lpstr>
      <vt:lpstr>Tip #10: Don’t be afraid to rebel</vt:lpstr>
      <vt:lpstr>Tip #10: Don’t be afraid to rebel</vt:lpstr>
      <vt:lpstr>Tip #11: Watch your spools</vt:lpstr>
      <vt:lpstr>Tip #11: Watch your spools</vt:lpstr>
      <vt:lpstr>Tip #11: Watch your spools</vt:lpstr>
      <vt:lpstr>Tip #12: Buffer sizing</vt:lpstr>
      <vt:lpstr>Tip #12: Buffer sizing</vt:lpstr>
      <vt:lpstr>Tip #13: MaximumInsertCommitSize</vt:lpstr>
      <vt:lpstr>Tip #13: MaximumInsertCommitSize</vt:lpstr>
      <vt:lpstr>Tip #13: MaximumInsertCommitSize</vt:lpstr>
      <vt:lpstr>Tip #13: MaximumInsertCommitSize</vt:lpstr>
      <vt:lpstr>Tip #13: MaximumInsertCommitSize</vt:lpstr>
      <vt:lpstr>Tip #14: Prepare for paging buffers</vt:lpstr>
      <vt:lpstr>Tip #15: Manage your lookups</vt:lpstr>
      <vt:lpstr>Tip #15: Manage your lookups</vt:lpstr>
      <vt:lpstr>Tip #15: Manage your lookups</vt:lpstr>
      <vt:lpstr>Tip #15: Manage your lookups</vt:lpstr>
      <vt:lpstr>Tip #15: Manage your lookups</vt:lpstr>
      <vt:lpstr>Tip #16: Share the road</vt:lpstr>
      <vt:lpstr>Tip #16: Share the road</vt:lpstr>
      <vt:lpstr>Tip #17: Stage your data</vt:lpstr>
      <vt:lpstr>Tip #17: Stage your data</vt:lpstr>
      <vt:lpstr>Tip #17: Stage your data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SSIS  Package Performance</dc:title>
  <dc:creator>Tim Mitchell</dc:creator>
  <cp:lastModifiedBy>Windows User</cp:lastModifiedBy>
  <cp:revision>70</cp:revision>
  <cp:lastPrinted>2015-05-02T16:47:48Z</cp:lastPrinted>
  <dcterms:created xsi:type="dcterms:W3CDTF">2013-09-10T03:05:54Z</dcterms:created>
  <dcterms:modified xsi:type="dcterms:W3CDTF">2015-07-23T19:20:32Z</dcterms:modified>
</cp:coreProperties>
</file>