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2" r:id="rId17"/>
    <p:sldId id="273" r:id="rId18"/>
    <p:sldId id="275" r:id="rId19"/>
    <p:sldId id="277" r:id="rId20"/>
    <p:sldId id="276" r:id="rId21"/>
    <p:sldId id="278" r:id="rId22"/>
    <p:sldId id="279" r:id="rId23"/>
    <p:sldId id="280" r:id="rId24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B26"/>
    <a:srgbClr val="007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43" autoAdjust="0"/>
    <p:restoredTop sz="86433" autoAdjust="0"/>
  </p:normalViewPr>
  <p:slideViewPr>
    <p:cSldViewPr>
      <p:cViewPr varScale="1">
        <p:scale>
          <a:sx n="62" d="100"/>
          <a:sy n="62" d="100"/>
        </p:scale>
        <p:origin x="33" y="1509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92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57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="1" dirty="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Live! 360 Orlando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5626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48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4D1145D-0C6A-427A-BFFB-BA49C7DEF5D3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E5AA1C-3A4A-4E86-88DD-FDD0A0056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28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988B0C-D0FA-4593-BF38-A7BA3E9A5D69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sual Studio Live! Redmond 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3CDA3-A2DE-473C-A81C-F73D2A1BFF69}" type="datetimeFigureOut">
              <a:rPr lang="en-US" smtClean="0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sual Studio Live! Washington, D.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3A4F-54E2-42AD-AEE7-525DC08E7D5E}" type="datetimeFigureOut">
              <a:rPr lang="en-US" smtClean="0"/>
              <a:pPr>
                <a:defRPr/>
              </a:pPr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7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562E-E191-4140-8CA7-D81566904FD6}" type="datetimeFigureOut">
              <a:rPr lang="en-US" smtClean="0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638B8-B788-4682-A596-85CF4ED65A7B}" type="datetimeFigureOut">
              <a:rPr lang="en-US" smtClean="0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ADEF755-0B60-4A3E-9C6A-4CADF1C89A5E}" type="datetimeFigureOut">
              <a:rPr lang="en-US" smtClean="0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8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old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-72" charset="0"/>
        <a:buChar char="•"/>
        <a:defRPr sz="3200" kern="1200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-72" charset="0"/>
        <a:buChar char="–"/>
        <a:defRPr sz="2800" kern="1200">
          <a:solidFill>
            <a:schemeClr val="tx1"/>
          </a:solidFill>
          <a:latin typeface="Arial" pitchFamily="-72" charset="0"/>
          <a:ea typeface="ＭＳ Ｐゴシック" pitchFamily="-72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itchFamily="-72" charset="0"/>
        <a:buChar char="•"/>
        <a:defRPr sz="2400" kern="1200">
          <a:solidFill>
            <a:schemeClr val="tx1"/>
          </a:solidFill>
          <a:latin typeface="Arial" pitchFamily="-72" charset="0"/>
          <a:ea typeface="ＭＳ Ｐゴシック" pitchFamily="-72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-72" charset="0"/>
        <a:buChar char="–"/>
        <a:defRPr sz="2000" kern="1200">
          <a:solidFill>
            <a:schemeClr val="tx1"/>
          </a:solidFill>
          <a:latin typeface="Arial" pitchFamily="-72" charset="0"/>
          <a:ea typeface="ＭＳ Ｐゴシック" pitchFamily="-72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-72" charset="0"/>
        <a:buChar char="»"/>
        <a:defRPr sz="2000" kern="1200">
          <a:solidFill>
            <a:schemeClr val="tx1"/>
          </a:solidFill>
          <a:latin typeface="Arial" pitchFamily="-72" charset="0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563638"/>
            <a:ext cx="9144000" cy="12961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379" tIns="44448" rIns="90379" bIns="44448" anchor="b">
            <a:prstTxWarp prst="textNoShape">
              <a:avLst/>
            </a:prstTxWarp>
          </a:bodyPr>
          <a:lstStyle/>
          <a:p>
            <a:pPr algn="ctr" defTabSz="896938" eaLnBrk="0" hangingPunct="0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 Bold" pitchFamily="-72" charset="0"/>
              </a:rPr>
              <a:t>Advanced SSIS Package </a:t>
            </a:r>
          </a:p>
          <a:p>
            <a:pPr algn="ctr" defTabSz="896938" eaLnBrk="0" hangingPunct="0"/>
            <a:r>
              <a:rPr lang="en-US" sz="4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 Bold" pitchFamily="-72" charset="0"/>
              </a:rPr>
              <a:t>Authoring with Biml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16648" y="3147814"/>
            <a:ext cx="3987800" cy="12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85923" tIns="42962" rIns="85923" bIns="42962">
            <a:prstTxWarp prst="textNoShape">
              <a:avLst/>
            </a:prstTxWarp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</a:rPr>
              <a:t>Tim Mitchell</a:t>
            </a:r>
          </a:p>
          <a:p>
            <a:pPr algn="r"/>
            <a:r>
              <a:rPr lang="en-US" sz="2400" b="1" dirty="0">
                <a:solidFill>
                  <a:schemeClr val="bg1"/>
                </a:solidFill>
              </a:rPr>
              <a:t>Founder and Principal, </a:t>
            </a:r>
          </a:p>
          <a:p>
            <a:pPr algn="r"/>
            <a:r>
              <a:rPr lang="en-US" sz="2400" b="1" dirty="0">
                <a:solidFill>
                  <a:schemeClr val="bg1"/>
                </a:solidFill>
              </a:rPr>
              <a:t>Tyleris Data Solutions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  <a:latin typeface="Times New Roman" pitchFamily="-72" charset="0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6259711" y="4572783"/>
            <a:ext cx="23447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ea typeface="Arial" pitchFamily="-72" charset="0"/>
                <a:cs typeface="Arial" pitchFamily="-72" charset="0"/>
              </a:rPr>
              <a:t>Level: Intermediate</a:t>
            </a:r>
          </a:p>
          <a:p>
            <a:pPr algn="r"/>
            <a:endParaRPr lang="en-US" sz="1600" b="1" dirty="0">
              <a:solidFill>
                <a:schemeClr val="bg1"/>
              </a:solidFill>
              <a:ea typeface="Arial" pitchFamily="-72" charset="0"/>
              <a:cs typeface="Arial" pitchFamily="-72" charset="0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12BBBC75-7BAA-410F-907C-ED1015C7ACA7}"/>
              </a:ext>
            </a:extLst>
          </p:cNvPr>
          <p:cNvSpPr/>
          <p:nvPr/>
        </p:nvSpPr>
        <p:spPr>
          <a:xfrm>
            <a:off x="1259329" y="1491403"/>
            <a:ext cx="1564481" cy="2160984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Biml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Code (XML)</a:t>
            </a: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084ECADA-9907-42C0-99B7-7B6E7F9CFFE8}"/>
              </a:ext>
            </a:extLst>
          </p:cNvPr>
          <p:cNvSpPr/>
          <p:nvPr/>
        </p:nvSpPr>
        <p:spPr>
          <a:xfrm>
            <a:off x="3291725" y="1491403"/>
            <a:ext cx="1563291" cy="2160984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err="1">
                <a:solidFill>
                  <a:schemeClr val="tx1"/>
                </a:solidFill>
              </a:rPr>
              <a:t>Biml</a:t>
            </a:r>
            <a:r>
              <a:rPr lang="en-US" kern="0" dirty="0">
                <a:solidFill>
                  <a:schemeClr val="tx1"/>
                </a:solidFill>
              </a:rPr>
              <a:t> interpreter (BIDS Helper)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4AA9D09F-C364-4A4D-9AAE-69D2560F3529}"/>
              </a:ext>
            </a:extLst>
          </p:cNvPr>
          <p:cNvSpPr/>
          <p:nvPr/>
        </p:nvSpPr>
        <p:spPr>
          <a:xfrm>
            <a:off x="5405084" y="1386628"/>
            <a:ext cx="1851422" cy="2160984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chemeClr val="tx1"/>
                </a:solidFill>
              </a:rPr>
              <a:t>Independent SSIS Packages</a:t>
            </a:r>
          </a:p>
        </p:txBody>
      </p:sp>
      <p:sp>
        <p:nvSpPr>
          <p:cNvPr id="9" name="Right Arrow 7">
            <a:extLst>
              <a:ext uri="{FF2B5EF4-FFF2-40B4-BE49-F238E27FC236}">
                <a16:creationId xmlns:a16="http://schemas.microsoft.com/office/drawing/2014/main" id="{91754FA7-BAD4-428F-809F-F3B5327D49BD}"/>
              </a:ext>
            </a:extLst>
          </p:cNvPr>
          <p:cNvSpPr/>
          <p:nvPr/>
        </p:nvSpPr>
        <p:spPr>
          <a:xfrm>
            <a:off x="2863100" y="2299837"/>
            <a:ext cx="379810" cy="464344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ight Arrow 8">
            <a:extLst>
              <a:ext uri="{FF2B5EF4-FFF2-40B4-BE49-F238E27FC236}">
                <a16:creationId xmlns:a16="http://schemas.microsoft.com/office/drawing/2014/main" id="{A49E569C-BB83-412A-8740-10D268A05966}"/>
              </a:ext>
            </a:extLst>
          </p:cNvPr>
          <p:cNvSpPr/>
          <p:nvPr/>
        </p:nvSpPr>
        <p:spPr>
          <a:xfrm>
            <a:off x="4939550" y="2217684"/>
            <a:ext cx="379810" cy="464344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3F233E21-79D0-44DB-BDC8-E9D934FD126F}"/>
              </a:ext>
            </a:extLst>
          </p:cNvPr>
          <p:cNvSpPr/>
          <p:nvPr/>
        </p:nvSpPr>
        <p:spPr>
          <a:xfrm>
            <a:off x="5489619" y="1497356"/>
            <a:ext cx="1851422" cy="2160985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chemeClr val="tx1"/>
                </a:solidFill>
              </a:rPr>
              <a:t>Independent SSIS Packages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AC1FD043-A6B8-4EBA-9940-121B50818C8D}"/>
              </a:ext>
            </a:extLst>
          </p:cNvPr>
          <p:cNvSpPr/>
          <p:nvPr/>
        </p:nvSpPr>
        <p:spPr>
          <a:xfrm>
            <a:off x="5574153" y="1608084"/>
            <a:ext cx="1851422" cy="2160984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chemeClr val="tx1"/>
                </a:solidFill>
              </a:rPr>
              <a:t>Independent SSIS Packages</a:t>
            </a:r>
          </a:p>
        </p:txBody>
      </p:sp>
      <p:sp>
        <p:nvSpPr>
          <p:cNvPr id="13" name="Rounded Rectangle 11">
            <a:extLst>
              <a:ext uri="{FF2B5EF4-FFF2-40B4-BE49-F238E27FC236}">
                <a16:creationId xmlns:a16="http://schemas.microsoft.com/office/drawing/2014/main" id="{F1ECCAD0-CAD7-4DC1-A8AE-7E445ED4EF94}"/>
              </a:ext>
            </a:extLst>
          </p:cNvPr>
          <p:cNvSpPr/>
          <p:nvPr/>
        </p:nvSpPr>
        <p:spPr>
          <a:xfrm>
            <a:off x="5658688" y="1718812"/>
            <a:ext cx="1851422" cy="2160985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chemeClr val="tx1"/>
                </a:solidFill>
              </a:rPr>
              <a:t>Independent SSIS Packages</a:t>
            </a:r>
          </a:p>
        </p:txBody>
      </p:sp>
    </p:spTree>
    <p:extLst>
      <p:ext uri="{BB962C8B-B14F-4D97-AF65-F5344CB8AC3E}">
        <p14:creationId xmlns:p14="http://schemas.microsoft.com/office/powerpoint/2010/main" val="156599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Almost all SSIS behavior is supported</a:t>
            </a:r>
          </a:p>
          <a:p>
            <a:r>
              <a:rPr lang="en-US" sz="3000" dirty="0"/>
              <a:t>Tasks and containers</a:t>
            </a:r>
          </a:p>
          <a:p>
            <a:r>
              <a:rPr lang="en-US" sz="3000" dirty="0"/>
              <a:t>Transformations</a:t>
            </a:r>
          </a:p>
          <a:p>
            <a:r>
              <a:rPr lang="en-US" sz="3000" dirty="0"/>
              <a:t>Parameters</a:t>
            </a:r>
          </a:p>
          <a:p>
            <a:r>
              <a:rPr lang="en-US" sz="3000" dirty="0"/>
              <a:t>Expressions</a:t>
            </a:r>
          </a:p>
          <a:p>
            <a:r>
              <a:rPr lang="en-US" sz="3000" dirty="0"/>
              <a:t>Constraints</a:t>
            </a:r>
          </a:p>
        </p:txBody>
      </p:sp>
    </p:spTree>
    <p:extLst>
      <p:ext uri="{BB962C8B-B14F-4D97-AF65-F5344CB8AC3E}">
        <p14:creationId xmlns:p14="http://schemas.microsoft.com/office/powerpoint/2010/main" val="3529597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What it can’t do</a:t>
            </a:r>
          </a:p>
          <a:p>
            <a:r>
              <a:rPr lang="en-US" sz="3000" dirty="0"/>
              <a:t>Visual layout (position, size)</a:t>
            </a:r>
          </a:p>
          <a:p>
            <a:r>
              <a:rPr lang="en-US" sz="3000" dirty="0"/>
              <a:t>Create projects (in free versions)</a:t>
            </a:r>
          </a:p>
        </p:txBody>
      </p:sp>
    </p:spTree>
    <p:extLst>
      <p:ext uri="{BB962C8B-B14F-4D97-AF65-F5344CB8AC3E}">
        <p14:creationId xmlns:p14="http://schemas.microsoft.com/office/powerpoint/2010/main" val="1990464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9EEABB-3A55-419F-AA12-958DCC15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427734"/>
            <a:ext cx="7772400" cy="1538958"/>
          </a:xfrm>
        </p:spPr>
        <p:txBody>
          <a:bodyPr/>
          <a:lstStyle/>
          <a:p>
            <a:r>
              <a:rPr lang="en-US" sz="4400" dirty="0"/>
              <a:t>BimlScript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8F8BCF-2AA2-40AC-B3E1-0FAF384EB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779662"/>
            <a:ext cx="7772400" cy="5357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36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BimlScript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Biml language alone has limited value</a:t>
            </a:r>
          </a:p>
          <a:p>
            <a:r>
              <a:rPr lang="en-US" sz="3000" dirty="0"/>
              <a:t>Biml + .NET = BimlScript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96222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BimlScript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Any behavior in .NET code</a:t>
            </a:r>
          </a:p>
          <a:p>
            <a:r>
              <a:rPr lang="en-US" sz="3000" dirty="0"/>
              <a:t>C# or VB.NET</a:t>
            </a:r>
          </a:p>
          <a:p>
            <a:r>
              <a:rPr lang="en-US" sz="3000" dirty="0" err="1"/>
              <a:t>Intellisense</a:t>
            </a:r>
            <a:r>
              <a:rPr lang="en-US" sz="3000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3023440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9EEABB-3A55-419F-AA12-958DCC15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427734"/>
            <a:ext cx="7772400" cy="1538958"/>
          </a:xfrm>
        </p:spPr>
        <p:txBody>
          <a:bodyPr/>
          <a:lstStyle/>
          <a:p>
            <a:r>
              <a:rPr lang="en-US" sz="4400" dirty="0"/>
              <a:t>Language Structure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8F8BCF-2AA2-40AC-B3E1-0FAF384EB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779662"/>
            <a:ext cx="7772400" cy="5357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78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Language structure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Relatively simple XML</a:t>
            </a:r>
          </a:p>
          <a:p>
            <a:r>
              <a:rPr lang="en-US" sz="3000" dirty="0"/>
              <a:t>Object collections contain individual objects (packages, tasks, parameters, etc.)</a:t>
            </a:r>
          </a:p>
        </p:txBody>
      </p:sp>
    </p:spTree>
    <p:extLst>
      <p:ext uri="{BB962C8B-B14F-4D97-AF65-F5344CB8AC3E}">
        <p14:creationId xmlns:p14="http://schemas.microsoft.com/office/powerpoint/2010/main" val="2042729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Language structure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901F94-8F2C-45BC-9F87-B2D733B84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61" y="1389916"/>
            <a:ext cx="8405691" cy="247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09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Language structure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E345A0-6CD3-4440-A9CD-2063A14A7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77" y="1077674"/>
            <a:ext cx="8207321" cy="336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2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Agenda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Overview of Biml</a:t>
            </a:r>
          </a:p>
          <a:p>
            <a:r>
              <a:rPr lang="en-US" sz="3000" dirty="0"/>
              <a:t>BimlScript</a:t>
            </a:r>
          </a:p>
          <a:p>
            <a:r>
              <a:rPr lang="en-US" sz="3000" dirty="0"/>
              <a:t>Practical uses</a:t>
            </a:r>
          </a:p>
          <a:p>
            <a:r>
              <a:rPr lang="en-US" sz="3000" dirty="0"/>
              <a:t>Language overview</a:t>
            </a:r>
          </a:p>
          <a:p>
            <a:r>
              <a:rPr lang="en-US" sz="3000" dirty="0"/>
              <a:t>Demos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Language structure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All native tasks and components supported</a:t>
            </a:r>
          </a:p>
          <a:p>
            <a:r>
              <a:rPr lang="en-US" sz="3000" dirty="0"/>
              <a:t>Automatic data flow mappings</a:t>
            </a:r>
          </a:p>
          <a:p>
            <a:pPr lvl="1"/>
            <a:r>
              <a:rPr lang="en-US" sz="2600" dirty="0"/>
              <a:t>Overrides allowed</a:t>
            </a:r>
          </a:p>
        </p:txBody>
      </p:sp>
    </p:spTree>
    <p:extLst>
      <p:ext uri="{BB962C8B-B14F-4D97-AF65-F5344CB8AC3E}">
        <p14:creationId xmlns:p14="http://schemas.microsoft.com/office/powerpoint/2010/main" val="3152690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Language structure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&lt;# Code Block #&gt;</a:t>
            </a:r>
          </a:p>
          <a:p>
            <a:pPr lvl="1"/>
            <a:r>
              <a:rPr lang="en-US" dirty="0"/>
              <a:t>Any .NET Code (C# or Visual Basic)</a:t>
            </a:r>
          </a:p>
          <a:p>
            <a:r>
              <a:rPr lang="en-US" b="1" dirty="0"/>
              <a:t>&lt;#= Inline Code Block #&gt;</a:t>
            </a:r>
          </a:p>
          <a:p>
            <a:pPr lvl="1"/>
            <a:r>
              <a:rPr lang="en-US" dirty="0"/>
              <a:t>Calls the .NET </a:t>
            </a:r>
            <a:r>
              <a:rPr lang="en-US" dirty="0" err="1"/>
              <a:t>ToString</a:t>
            </a:r>
            <a:r>
              <a:rPr lang="en-US" dirty="0"/>
              <a:t>() method on the expression</a:t>
            </a:r>
          </a:p>
          <a:p>
            <a:pPr lvl="1"/>
            <a:r>
              <a:rPr lang="en-US" dirty="0"/>
              <a:t>Cannot be a statement</a:t>
            </a:r>
          </a:p>
          <a:p>
            <a:r>
              <a:rPr lang="en-US" b="1" dirty="0"/>
              <a:t>&lt;#@ Directive #&gt;</a:t>
            </a:r>
          </a:p>
          <a:p>
            <a:pPr lvl="1"/>
            <a:r>
              <a:rPr lang="en-US" dirty="0"/>
              <a:t>Set configuration options</a:t>
            </a:r>
          </a:p>
          <a:p>
            <a:r>
              <a:rPr lang="en-US" b="1" dirty="0"/>
              <a:t>&lt;#+ Module Level Code Block #&gt;</a:t>
            </a:r>
          </a:p>
          <a:p>
            <a:pPr lvl="1"/>
            <a:r>
              <a:rPr lang="en-US" dirty="0"/>
              <a:t>Functions that are callable from within code block</a:t>
            </a:r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435596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9EEABB-3A55-419F-AA12-958DCC15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427734"/>
            <a:ext cx="7772400" cy="1538958"/>
          </a:xfrm>
        </p:spPr>
        <p:txBody>
          <a:bodyPr/>
          <a:lstStyle/>
          <a:p>
            <a:r>
              <a:rPr lang="en-US" sz="4400" dirty="0"/>
              <a:t>Demos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8F8BCF-2AA2-40AC-B3E1-0FAF384EB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779662"/>
            <a:ext cx="7772400" cy="5357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47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Resources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BimlOnline.com</a:t>
            </a:r>
          </a:p>
          <a:p>
            <a:r>
              <a:rPr lang="en-US" sz="3000" dirty="0"/>
              <a:t>Varigence.com/BimlExpress</a:t>
            </a:r>
          </a:p>
          <a:p>
            <a:r>
              <a:rPr lang="en-US" sz="3000" dirty="0"/>
              <a:t>BimlScript.com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55108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1867" y="1188231"/>
            <a:ext cx="3338945" cy="29995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1866" y="1203599"/>
            <a:ext cx="3241370" cy="2984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>
                <a:latin typeface="Candara" panose="020E0502030303020204" pitchFamily="34" charset="0"/>
              </a:rPr>
              <a:t>Tim Mitchell</a:t>
            </a:r>
            <a:endParaRPr lang="en-US" sz="75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750" dirty="0">
              <a:latin typeface="Candara" panose="020E0502030303020204" pitchFamily="34" charset="0"/>
            </a:endParaRPr>
          </a:p>
          <a:p>
            <a:r>
              <a:rPr lang="en-US" sz="1800" dirty="0">
                <a:latin typeface="Candara" panose="020E0502030303020204" pitchFamily="34" charset="0"/>
              </a:rPr>
              <a:t>Data architect</a:t>
            </a:r>
          </a:p>
          <a:p>
            <a:r>
              <a:rPr lang="en-US" sz="1800" dirty="0">
                <a:latin typeface="Candara" panose="020E0502030303020204" pitchFamily="34" charset="0"/>
              </a:rPr>
              <a:t>Consultant</a:t>
            </a:r>
          </a:p>
          <a:p>
            <a:r>
              <a:rPr lang="en-US" sz="1800" dirty="0">
                <a:latin typeface="Candara" panose="020E0502030303020204" pitchFamily="34" charset="0"/>
              </a:rPr>
              <a:t>Microsoft Data Platform MVP</a:t>
            </a:r>
          </a:p>
          <a:p>
            <a:r>
              <a:rPr lang="en-US" sz="1800" dirty="0">
                <a:latin typeface="Candara" panose="020E0502030303020204" pitchFamily="34" charset="0"/>
              </a:rPr>
              <a:t>Dallas, Texas area</a:t>
            </a:r>
          </a:p>
          <a:p>
            <a:r>
              <a:rPr lang="en-US" sz="1800" dirty="0">
                <a:latin typeface="Candara" panose="020E0502030303020204" pitchFamily="34" charset="0"/>
              </a:rPr>
              <a:t>TimMitchell.net</a:t>
            </a:r>
          </a:p>
          <a:p>
            <a:r>
              <a:rPr lang="en-US" sz="1800" dirty="0">
                <a:latin typeface="Candara" panose="020E0502030303020204" pitchFamily="34" charset="0"/>
              </a:rPr>
              <a:t>@</a:t>
            </a:r>
            <a:r>
              <a:rPr lang="en-US" sz="1800" dirty="0" err="1">
                <a:latin typeface="Candara" panose="020E0502030303020204" pitchFamily="34" charset="0"/>
              </a:rPr>
              <a:t>Tim_Mitchell</a:t>
            </a:r>
            <a:endParaRPr lang="en-US" sz="1800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584" y="1403305"/>
            <a:ext cx="714631" cy="8932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90260" y="1188231"/>
            <a:ext cx="3338945" cy="29995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890259" y="1287485"/>
            <a:ext cx="3241370" cy="2900255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>
                <a:latin typeface="Candara" panose="020E0502030303020204" pitchFamily="34" charset="0"/>
              </a:rPr>
              <a:t>Tyleris Data Solutions</a:t>
            </a:r>
            <a:endParaRPr lang="en-US" sz="75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750" dirty="0">
              <a:latin typeface="Candara" panose="020E0502030303020204" pitchFamily="34" charset="0"/>
            </a:endParaRPr>
          </a:p>
          <a:p>
            <a:r>
              <a:rPr lang="en-US" sz="1800" dirty="0">
                <a:latin typeface="Candara" panose="020E0502030303020204" pitchFamily="34" charset="0"/>
              </a:rPr>
              <a:t>Data architecture</a:t>
            </a:r>
          </a:p>
          <a:p>
            <a:r>
              <a:rPr lang="en-US" sz="1800" dirty="0">
                <a:latin typeface="Candara" panose="020E0502030303020204" pitchFamily="34" charset="0"/>
              </a:rPr>
              <a:t>Business intelligence</a:t>
            </a:r>
          </a:p>
          <a:p>
            <a:r>
              <a:rPr lang="en-US" sz="1800" dirty="0">
                <a:latin typeface="Candara" panose="020E0502030303020204" pitchFamily="34" charset="0"/>
              </a:rPr>
              <a:t>Data warehousing</a:t>
            </a:r>
          </a:p>
          <a:p>
            <a:r>
              <a:rPr lang="en-US" sz="1800" dirty="0">
                <a:latin typeface="Candara" panose="020E0502030303020204" pitchFamily="34" charset="0"/>
              </a:rPr>
              <a:t>ETL</a:t>
            </a:r>
          </a:p>
          <a:p>
            <a:r>
              <a:rPr lang="en-US" sz="1800" dirty="0">
                <a:latin typeface="Candara" panose="020E0502030303020204" pitchFamily="34" charset="0"/>
              </a:rPr>
              <a:t>Analytics</a:t>
            </a:r>
          </a:p>
          <a:p>
            <a:r>
              <a:rPr lang="en-US" sz="1800" dirty="0">
                <a:latin typeface="Candara" panose="020E0502030303020204" pitchFamily="34" charset="0"/>
              </a:rPr>
              <a:t>Tyleris.com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068" y="1715033"/>
            <a:ext cx="683143" cy="678544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94A09F30-0DB6-45BE-A279-104DFE26A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About the Presenter</a:t>
            </a:r>
          </a:p>
        </p:txBody>
      </p:sp>
    </p:spTree>
    <p:extLst>
      <p:ext uri="{BB962C8B-B14F-4D97-AF65-F5344CB8AC3E}">
        <p14:creationId xmlns:p14="http://schemas.microsoft.com/office/powerpoint/2010/main" val="338801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9EEABB-3A55-419F-AA12-958DCC15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427734"/>
            <a:ext cx="7772400" cy="1538958"/>
          </a:xfrm>
        </p:spPr>
        <p:txBody>
          <a:bodyPr/>
          <a:lstStyle/>
          <a:p>
            <a:r>
              <a:rPr lang="en-US" sz="4400" dirty="0"/>
              <a:t>Overview of Biml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8F8BCF-2AA2-40AC-B3E1-0FAF384EB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779662"/>
            <a:ext cx="7772400" cy="5357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8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Business Intelligence Markup Language</a:t>
            </a:r>
          </a:p>
          <a:p>
            <a:r>
              <a:rPr lang="en-US" sz="3000" dirty="0"/>
              <a:t>User-friendly XML for relatively easy design of BI assets in code</a:t>
            </a:r>
          </a:p>
        </p:txBody>
      </p:sp>
    </p:spTree>
    <p:extLst>
      <p:ext uri="{BB962C8B-B14F-4D97-AF65-F5344CB8AC3E}">
        <p14:creationId xmlns:p14="http://schemas.microsoft.com/office/powerpoint/2010/main" val="859467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Pattern-based development</a:t>
            </a:r>
          </a:p>
          <a:p>
            <a:r>
              <a:rPr lang="en-US" sz="3000" dirty="0"/>
              <a:t>Faster development</a:t>
            </a:r>
          </a:p>
          <a:p>
            <a:r>
              <a:rPr lang="en-US" sz="3000" dirty="0"/>
              <a:t>More consistent coding</a:t>
            </a:r>
          </a:p>
          <a:p>
            <a:r>
              <a:rPr lang="en-US" sz="3000" dirty="0"/>
              <a:t>Less room for one-off errors</a:t>
            </a:r>
          </a:p>
        </p:txBody>
      </p:sp>
    </p:spTree>
    <p:extLst>
      <p:ext uri="{BB962C8B-B14F-4D97-AF65-F5344CB8AC3E}">
        <p14:creationId xmlns:p14="http://schemas.microsoft.com/office/powerpoint/2010/main" val="384780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Most useful with recurring, predictable patterns</a:t>
            </a:r>
          </a:p>
          <a:p>
            <a:r>
              <a:rPr lang="en-US" sz="3000" dirty="0"/>
              <a:t>Multiple, highly-unique patterns with low repetition = not a good fit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D0E273-3153-431E-B981-03AA9C402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614" y="3772401"/>
            <a:ext cx="490094" cy="4900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4F2CB5-8722-4F43-897D-10704B73D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665" y="3259854"/>
            <a:ext cx="242096" cy="9860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F24060-D689-4E48-90A3-B900A2EA76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485" y="3511357"/>
            <a:ext cx="490094" cy="7380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2F028C-09A3-4682-8AD1-78A6AF25B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7854"/>
            <a:ext cx="490094" cy="7380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563638-865C-45DA-BC5C-0469D4E185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282" y="3752900"/>
            <a:ext cx="738094" cy="490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A1814E-9E06-459F-996A-2A0834FD18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02" y="3781893"/>
            <a:ext cx="738094" cy="4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2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r>
              <a:rPr lang="en-US" sz="3000" dirty="0"/>
              <a:t>Used to build SSIS packages</a:t>
            </a:r>
          </a:p>
          <a:p>
            <a:r>
              <a:rPr lang="en-US" sz="3000" dirty="0"/>
              <a:t>SSAS cubes supported (commercial version required)</a:t>
            </a:r>
          </a:p>
        </p:txBody>
      </p:sp>
    </p:spTree>
    <p:extLst>
      <p:ext uri="{BB962C8B-B14F-4D97-AF65-F5344CB8AC3E}">
        <p14:creationId xmlns:p14="http://schemas.microsoft.com/office/powerpoint/2010/main" val="196040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205979"/>
            <a:ext cx="8640960" cy="857250"/>
          </a:xfrm>
        </p:spPr>
        <p:txBody>
          <a:bodyPr/>
          <a:lstStyle/>
          <a:p>
            <a:r>
              <a:rPr lang="en-US" sz="4000" dirty="0"/>
              <a:t>Overview of Biml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Tools</a:t>
            </a:r>
          </a:p>
          <a:p>
            <a:r>
              <a:rPr lang="en-US" sz="3000" dirty="0" err="1"/>
              <a:t>BimlExpress</a:t>
            </a:r>
            <a:r>
              <a:rPr lang="en-US" sz="3000" dirty="0"/>
              <a:t> (free)</a:t>
            </a:r>
          </a:p>
          <a:p>
            <a:r>
              <a:rPr lang="en-US" sz="3000" dirty="0"/>
              <a:t>BIDS Helper (free)</a:t>
            </a:r>
          </a:p>
          <a:p>
            <a:r>
              <a:rPr lang="en-US" sz="3000" dirty="0" err="1"/>
              <a:t>BimlOnline</a:t>
            </a:r>
            <a:r>
              <a:rPr lang="en-US" sz="3000" dirty="0"/>
              <a:t> (free)</a:t>
            </a:r>
          </a:p>
          <a:p>
            <a:r>
              <a:rPr lang="en-US" sz="3000" dirty="0" err="1"/>
              <a:t>BimlStudio</a:t>
            </a:r>
            <a:r>
              <a:rPr lang="en-US" sz="3000" dirty="0"/>
              <a:t> (commercial tool)</a:t>
            </a:r>
          </a:p>
        </p:txBody>
      </p:sp>
    </p:spTree>
    <p:extLst>
      <p:ext uri="{BB962C8B-B14F-4D97-AF65-F5344CB8AC3E}">
        <p14:creationId xmlns:p14="http://schemas.microsoft.com/office/powerpoint/2010/main" val="2993551420"/>
      </p:ext>
    </p:extLst>
  </p:cSld>
  <p:clrMapOvr>
    <a:masterClrMapping/>
  </p:clrMapOvr>
</p:sld>
</file>

<file path=ppt/theme/theme1.xml><?xml version="1.0" encoding="utf-8"?>
<a:theme xmlns:a="http://schemas.openxmlformats.org/drawingml/2006/main" name="Live! 360 2016">
  <a:themeElements>
    <a:clrScheme name="Live! 360 2016">
      <a:dk1>
        <a:srgbClr val="000000"/>
      </a:dk1>
      <a:lt1>
        <a:sysClr val="window" lastClr="FFFFFF"/>
      </a:lt1>
      <a:dk2>
        <a:srgbClr val="000000"/>
      </a:dk2>
      <a:lt2>
        <a:srgbClr val="EEECE1"/>
      </a:lt2>
      <a:accent1>
        <a:srgbClr val="000000"/>
      </a:accent1>
      <a:accent2>
        <a:srgbClr val="00B0F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sual Studio Live! Redmond 2014 1">
        <a:dk1>
          <a:srgbClr val="303030"/>
        </a:dk1>
        <a:lt1>
          <a:srgbClr val="FFFFFF"/>
        </a:lt1>
        <a:dk2>
          <a:srgbClr val="000000"/>
        </a:dk2>
        <a:lt2>
          <a:srgbClr val="DEDEE0"/>
        </a:lt2>
        <a:accent1>
          <a:srgbClr val="AD0101"/>
        </a:accent1>
        <a:accent2>
          <a:srgbClr val="726056"/>
        </a:accent2>
        <a:accent3>
          <a:srgbClr val="AAAAAA"/>
        </a:accent3>
        <a:accent4>
          <a:srgbClr val="DADADA"/>
        </a:accent4>
        <a:accent5>
          <a:srgbClr val="D3AAAA"/>
        </a:accent5>
        <a:accent6>
          <a:srgbClr val="67564D"/>
        </a:accent6>
        <a:hlink>
          <a:srgbClr val="D26900"/>
        </a:hlink>
        <a:folHlink>
          <a:srgbClr val="D8924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sual Studio Live! Redmond 2014 2">
        <a:dk1>
          <a:srgbClr val="000000"/>
        </a:dk1>
        <a:lt1>
          <a:srgbClr val="FFFFFE"/>
        </a:lt1>
        <a:dk2>
          <a:srgbClr val="007397"/>
        </a:dk2>
        <a:lt2>
          <a:srgbClr val="636463"/>
        </a:lt2>
        <a:accent1>
          <a:srgbClr val="A01420"/>
        </a:accent1>
        <a:accent2>
          <a:srgbClr val="726056"/>
        </a:accent2>
        <a:accent3>
          <a:srgbClr val="FFFFFE"/>
        </a:accent3>
        <a:accent4>
          <a:srgbClr val="000000"/>
        </a:accent4>
        <a:accent5>
          <a:srgbClr val="CDAAAB"/>
        </a:accent5>
        <a:accent6>
          <a:srgbClr val="67564D"/>
        </a:accent6>
        <a:hlink>
          <a:srgbClr val="007397"/>
        </a:hlink>
        <a:folHlink>
          <a:srgbClr val="162F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3095</TotalTime>
  <Words>365</Words>
  <Application>Microsoft Office PowerPoint</Application>
  <PresentationFormat>On-screen Show (16:9)</PresentationFormat>
  <Paragraphs>103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Arial Bold</vt:lpstr>
      <vt:lpstr>Calibri</vt:lpstr>
      <vt:lpstr>Candara</vt:lpstr>
      <vt:lpstr>Times New Roman</vt:lpstr>
      <vt:lpstr>Live! 360 2016</vt:lpstr>
      <vt:lpstr>PowerPoint Presentation</vt:lpstr>
      <vt:lpstr>Agenda</vt:lpstr>
      <vt:lpstr>About the Presenter</vt:lpstr>
      <vt:lpstr>Overview of Biml</vt:lpstr>
      <vt:lpstr>Overview of Biml</vt:lpstr>
      <vt:lpstr>Overview of Biml</vt:lpstr>
      <vt:lpstr>Overview of Biml</vt:lpstr>
      <vt:lpstr>Overview of Biml</vt:lpstr>
      <vt:lpstr>Overview of Biml</vt:lpstr>
      <vt:lpstr>Overview of Biml</vt:lpstr>
      <vt:lpstr>Overview of Biml</vt:lpstr>
      <vt:lpstr>Overview of Biml</vt:lpstr>
      <vt:lpstr>BimlScript</vt:lpstr>
      <vt:lpstr>BimlScript</vt:lpstr>
      <vt:lpstr>BimlScript</vt:lpstr>
      <vt:lpstr>Language Structure</vt:lpstr>
      <vt:lpstr>Language structure</vt:lpstr>
      <vt:lpstr>Language structure</vt:lpstr>
      <vt:lpstr>Language structure</vt:lpstr>
      <vt:lpstr>Language structure</vt:lpstr>
      <vt:lpstr>Language structure</vt:lpstr>
      <vt:lpstr>Demos</vt:lpstr>
      <vt:lpstr>Resources</vt:lpstr>
    </vt:vector>
  </TitlesOfParts>
  <Manager/>
  <Company>1105 Media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Brent Sutton</dc:creator>
  <cp:keywords/>
  <dc:description/>
  <cp:lastModifiedBy>Tim Mitchell</cp:lastModifiedBy>
  <cp:revision>147</cp:revision>
  <dcterms:created xsi:type="dcterms:W3CDTF">2012-12-07T00:48:42Z</dcterms:created>
  <dcterms:modified xsi:type="dcterms:W3CDTF">2017-10-20T02:35:45Z</dcterms:modified>
  <cp:category/>
</cp:coreProperties>
</file>