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9" r:id="rId3"/>
    <p:sldId id="370" r:id="rId4"/>
    <p:sldId id="258" r:id="rId5"/>
    <p:sldId id="331" r:id="rId6"/>
    <p:sldId id="371" r:id="rId7"/>
    <p:sldId id="352" r:id="rId8"/>
    <p:sldId id="372" r:id="rId9"/>
    <p:sldId id="373" r:id="rId10"/>
    <p:sldId id="374" r:id="rId11"/>
    <p:sldId id="375" r:id="rId12"/>
    <p:sldId id="384" r:id="rId13"/>
    <p:sldId id="376" r:id="rId14"/>
    <p:sldId id="378" r:id="rId15"/>
    <p:sldId id="377" r:id="rId16"/>
    <p:sldId id="379" r:id="rId17"/>
    <p:sldId id="380" r:id="rId18"/>
    <p:sldId id="381" r:id="rId19"/>
    <p:sldId id="382" r:id="rId20"/>
    <p:sldId id="383" r:id="rId21"/>
    <p:sldId id="27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73DF"/>
    <a:srgbClr val="2B22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0AF9C-E9B8-44C9-A1F2-80A8A7542790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72D08-B2CE-4701-829E-1151C1673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717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D72D08-B2CE-4701-829E-1151C16734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54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72" y="6356350"/>
            <a:ext cx="511628" cy="365125"/>
          </a:xfrm>
        </p:spPr>
        <p:txBody>
          <a:bodyPr/>
          <a:lstStyle/>
          <a:p>
            <a:fld id="{F046028D-331A-4ECE-B6B7-D74293B3BC5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47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72" y="6356350"/>
            <a:ext cx="511628" cy="365125"/>
          </a:xfrm>
        </p:spPr>
        <p:txBody>
          <a:bodyPr/>
          <a:lstStyle/>
          <a:p>
            <a:fld id="{F046028D-331A-4ECE-B6B7-D74293B3BC5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317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52850" y="6356349"/>
            <a:ext cx="1235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6028D-331A-4ECE-B6B7-D74293B3BC5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73F354-0113-493C-A361-B45D1F93E1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61" y="6197122"/>
            <a:ext cx="1670592" cy="59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400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640333"/>
            <a:ext cx="10515600" cy="3487784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2B2297"/>
                </a:solidFill>
                <a:latin typeface="Candara" panose="020E0502030303020204" pitchFamily="34" charset="0"/>
              </a:rPr>
              <a:t>SQL Server and T-SQL Tricks I Wish I'd Known 20 Years Ago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028D-331A-4ECE-B6B7-D74293B3BC5C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A477D3D-826A-49B6-926D-86FD40BD0D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791" y="3879554"/>
            <a:ext cx="4588369" cy="162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833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591C0-4FA0-703E-AF08-FD2EF43BF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8959841-663B-594B-AB96-B75E43D44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COALESCE is a more versatile version of ISNULL</a:t>
            </a:r>
          </a:p>
          <a:p>
            <a:r>
              <a:rPr lang="en-US" sz="3600" dirty="0">
                <a:latin typeface="Candara" panose="020E0502030303020204" pitchFamily="34" charset="0"/>
              </a:rPr>
              <a:t>More flexibility for multiple values</a:t>
            </a:r>
            <a:endParaRPr lang="en-US" sz="40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BCEACA3-CA9B-4D46-9F66-6E6452F4D41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COALESCE &gt; ISNULL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E93FFC-CA23-BA90-6714-6EE7FA9A47EE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9C936D7D-3095-6138-FB4E-B5B99FF9E4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3595312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57BBE4-BB6F-C661-CA7B-082DD0F43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BAAA9EA-2763-D082-93A7-471B3941F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For SQL Server source tables</a:t>
            </a:r>
          </a:p>
          <a:p>
            <a:r>
              <a:rPr lang="en-US" sz="3600" dirty="0">
                <a:latin typeface="Candara" panose="020E0502030303020204" pitchFamily="34" charset="0"/>
              </a:rPr>
              <a:t>The table can keep track of rows that have been inserted, updated, deleted since a specific version</a:t>
            </a:r>
          </a:p>
          <a:p>
            <a:r>
              <a:rPr lang="en-US" sz="3600" dirty="0">
                <a:latin typeface="Candara" panose="020E0502030303020204" pitchFamily="34" charset="0"/>
              </a:rPr>
              <a:t>Makes change detection much easier</a:t>
            </a:r>
            <a:endParaRPr lang="en-US" sz="40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EB90469-CE85-FDEE-940A-466BB7893DFB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Change Tracking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E24119-020A-9B8D-7A50-A57350BF45EE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78FE8689-F04B-7EDB-F644-B24CA584C0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1034265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4B8A6B-3D57-5AAD-DD78-6DD642BBEF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F0D3D79-4909-C70C-5FFB-987E90261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Create documentation directly in the data model</a:t>
            </a:r>
          </a:p>
          <a:p>
            <a:r>
              <a:rPr lang="en-US" sz="3600" dirty="0">
                <a:latin typeface="Candara" panose="020E0502030303020204" pitchFamily="34" charset="0"/>
              </a:rPr>
              <a:t>At various levels, including table and column</a:t>
            </a:r>
          </a:p>
          <a:p>
            <a:r>
              <a:rPr lang="en-US" sz="3600" dirty="0">
                <a:latin typeface="Candara" panose="020E0502030303020204" pitchFamily="34" charset="0"/>
              </a:rPr>
              <a:t>Build your own data lineage map</a:t>
            </a:r>
          </a:p>
          <a:p>
            <a:r>
              <a:rPr lang="en-US" sz="3600" dirty="0">
                <a:latin typeface="Candara" panose="020E0502030303020204" pitchFamily="34" charset="0"/>
              </a:rPr>
              <a:t>Boring but incredibly useful</a:t>
            </a:r>
            <a:endParaRPr lang="en-US" sz="40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C93EFA1-636F-52BE-4A00-86FBBB9465F4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Extended Properties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757783-2A6D-4B36-3AA0-CD82E05C95F0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C6AE643D-C3FD-E50F-1047-6BA049011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3790447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FD16C5-449A-1AE9-4EE2-DEE594501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1A2E34F-0922-BCEE-BC8D-06CB929C2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Keep your SQL code organized</a:t>
            </a:r>
          </a:p>
          <a:p>
            <a:r>
              <a:rPr lang="en-US" sz="3600" dirty="0">
                <a:latin typeface="Candara" panose="020E0502030303020204" pitchFamily="34" charset="0"/>
              </a:rPr>
              <a:t>Solutions</a:t>
            </a:r>
          </a:p>
          <a:p>
            <a:pPr lvl="1"/>
            <a:r>
              <a:rPr lang="en-US" sz="3600" dirty="0">
                <a:latin typeface="Candara" panose="020E0502030303020204" pitchFamily="34" charset="0"/>
              </a:rPr>
              <a:t>Projects</a:t>
            </a:r>
          </a:p>
          <a:p>
            <a:pPr lvl="2"/>
            <a:r>
              <a:rPr lang="en-US" sz="3200" dirty="0">
                <a:latin typeface="Candara" panose="020E0502030303020204" pitchFamily="34" charset="0"/>
              </a:rPr>
              <a:t>Queries</a:t>
            </a: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8C20594-4AC0-3FD0-9371-4CE2E164D38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SSMS Code Projects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DCB729-FC79-FEA1-9364-7FD4E8D4C5A8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DB0A3E61-3C34-638A-3320-4005C5366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553475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F95D2-9AC1-8886-AC01-6EE34FE13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0CC11B-180A-32D3-AD3A-92F55BF00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Did you know you can drag objects SSMS to the query window?</a:t>
            </a:r>
          </a:p>
          <a:p>
            <a:r>
              <a:rPr lang="en-US" sz="3600" dirty="0">
                <a:latin typeface="Candara" panose="020E0502030303020204" pitchFamily="34" charset="0"/>
              </a:rPr>
              <a:t>Object names (tables, views, </a:t>
            </a:r>
            <a:r>
              <a:rPr lang="en-US" sz="3600" dirty="0" err="1">
                <a:latin typeface="Candara" panose="020E0502030303020204" pitchFamily="34" charset="0"/>
              </a:rPr>
              <a:t>sprocs</a:t>
            </a:r>
            <a:r>
              <a:rPr lang="en-US" sz="3600" dirty="0">
                <a:latin typeface="Candara" panose="020E0502030303020204" pitchFamily="34" charset="0"/>
              </a:rPr>
              <a:t>)</a:t>
            </a:r>
          </a:p>
          <a:p>
            <a:r>
              <a:rPr lang="en-US" sz="3600" dirty="0">
                <a:latin typeface="Candara" panose="020E0502030303020204" pitchFamily="34" charset="0"/>
              </a:rPr>
              <a:t>Columns node – comma-separated list of all columns</a:t>
            </a:r>
            <a:endParaRPr lang="en-US" sz="40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4727472-FA64-9CE3-A70D-37CE0C6A9300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Drag from SSMS Object Explorer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35F3B2-A7E4-356F-A42C-9F2BEAA6CFCC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44B275CA-C522-869B-AB19-CEC60862AC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1995780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F866A7-213B-4662-47B5-01054E0B6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796C14F-329E-CE02-C7A2-F329DCC02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Shortcut to script or data file manipulation</a:t>
            </a: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4596121-66C6-160E-0876-31897BD1B940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Regular Expressions in SSMS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3DA87C-D0F5-C73A-1FF9-030EFBBB955E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113975B9-569F-9EF1-D068-6503FF9926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282055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D4DF7-91F9-C21F-93CE-612704A7E4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CAAC43B-6C0A-2A4E-87AE-C753BFB98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Select columns of text to edit or copy</a:t>
            </a:r>
            <a:endParaRPr lang="en-US" sz="40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D3D126-ED38-DE8F-6700-1A6DB59888D8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Vertical Text Selection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C6598E-C1AB-08DA-9A4B-DE7956E40C90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F3129D70-F58A-B925-64BB-40EB2EB9E2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2319186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C5DFB-C3CC-F7AF-828C-A96F7944E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E5387E-A284-4FD1-F5F9-8C9E1552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Start WHERE clause with WHERE 1=1</a:t>
            </a:r>
          </a:p>
          <a:p>
            <a:r>
              <a:rPr lang="en-US" sz="3600" dirty="0">
                <a:latin typeface="Candara" panose="020E0502030303020204" pitchFamily="34" charset="0"/>
              </a:rPr>
              <a:t>Commas at beginning of line</a:t>
            </a:r>
            <a:endParaRPr lang="en-US" sz="40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59F3119-4F1D-0706-CE9A-76E164CAE88A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T-SQL Quick Tips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325EB9-F091-D169-7502-E652F0565ECA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934CA247-EE83-FB1F-2B48-D074D0D01A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1646852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A6D6B-6CE6-2784-BB39-8F56AD6AD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7A78A5B-9EB2-EF17-33C6-9B3448306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Query results to file – for exporting directly to a file</a:t>
            </a:r>
          </a:p>
          <a:p>
            <a:r>
              <a:rPr lang="en-US" sz="3600" dirty="0">
                <a:latin typeface="Candara" panose="020E0502030303020204" pitchFamily="34" charset="0"/>
              </a:rPr>
              <a:t>Import/export wizard</a:t>
            </a:r>
          </a:p>
          <a:p>
            <a:pPr lvl="1"/>
            <a:r>
              <a:rPr lang="en-US" sz="3600" dirty="0">
                <a:latin typeface="Candara" panose="020E0502030303020204" pitchFamily="34" charset="0"/>
              </a:rPr>
              <a:t>Import or export</a:t>
            </a:r>
          </a:p>
          <a:p>
            <a:pPr lvl="1"/>
            <a:r>
              <a:rPr lang="en-US" sz="3600" dirty="0">
                <a:latin typeface="Candara" panose="020E0502030303020204" pitchFamily="34" charset="0"/>
              </a:rPr>
              <a:t>Files, databases</a:t>
            </a:r>
          </a:p>
          <a:p>
            <a:pPr lvl="1"/>
            <a:r>
              <a:rPr lang="en-US" sz="3600" dirty="0">
                <a:latin typeface="Candara" panose="020E0502030303020204" pitchFamily="34" charset="0"/>
              </a:rPr>
              <a:t>Can save as SSIS package</a:t>
            </a: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352DE00-CFB3-2AB7-DE47-349E47B5D931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Importing and Exporting Data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9182B9-771E-50A2-13A9-01B35F427B5D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01FA14C8-045A-7E5A-8AE1-860C59F3B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2312075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E65BCB-8C03-C5C7-35B7-F511B0435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A0F120C-7E59-0CBB-B7CA-C5D2016B5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Turn on Windows beep sound upon query completion</a:t>
            </a: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6373328-F71B-0821-1D74-AC47C77191B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Miscellany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A4A96A-ADC0-1E77-2B88-6DBC30CE0BF0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8B8F245F-49F0-A7E7-6512-E31969C76B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1568132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9155" y="1440873"/>
            <a:ext cx="4451927" cy="42661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09155" y="1573211"/>
            <a:ext cx="4261768" cy="40534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Candara" panose="020E0502030303020204" pitchFamily="34" charset="0"/>
              </a:rPr>
              <a:t>Tim Mitchell</a:t>
            </a:r>
            <a:endParaRPr lang="en-US" sz="10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1000" dirty="0">
              <a:latin typeface="Candara" panose="020E0502030303020204" pitchFamily="34" charset="0"/>
            </a:endParaRPr>
          </a:p>
          <a:p>
            <a:r>
              <a:rPr lang="en-US" sz="2400" dirty="0">
                <a:latin typeface="Candara" panose="020E0502030303020204" pitchFamily="34" charset="0"/>
              </a:rPr>
              <a:t>Data architect, </a:t>
            </a:r>
            <a:br>
              <a:rPr lang="en-US" sz="2400" dirty="0">
                <a:latin typeface="Candara" panose="020E0502030303020204" pitchFamily="34" charset="0"/>
              </a:rPr>
            </a:br>
            <a:r>
              <a:rPr lang="en-US" sz="2400" dirty="0">
                <a:latin typeface="Candara" panose="020E0502030303020204" pitchFamily="34" charset="0"/>
              </a:rPr>
              <a:t>consultant, and author</a:t>
            </a:r>
          </a:p>
          <a:p>
            <a:r>
              <a:rPr lang="en-US" sz="2400" dirty="0">
                <a:latin typeface="Candara" panose="020E0502030303020204" pitchFamily="34" charset="0"/>
              </a:rPr>
              <a:t>13-time Microsoft Data Platform MVP (2010-2022)</a:t>
            </a:r>
          </a:p>
          <a:p>
            <a:r>
              <a:rPr lang="en-US" sz="2400" dirty="0">
                <a:latin typeface="Candara" panose="020E0502030303020204" pitchFamily="34" charset="0"/>
              </a:rPr>
              <a:t>Dallas, Texas area</a:t>
            </a:r>
          </a:p>
          <a:p>
            <a:r>
              <a:rPr lang="en-US" sz="2400" dirty="0">
                <a:latin typeface="Candara" panose="020E0502030303020204" pitchFamily="34" charset="0"/>
              </a:rPr>
              <a:t>TimMitchell.net</a:t>
            </a:r>
          </a:p>
          <a:p>
            <a:r>
              <a:rPr lang="en-US" sz="2400" dirty="0">
                <a:latin typeface="Candara" panose="020E0502030303020204" pitchFamily="34" charset="0"/>
              </a:rPr>
              <a:t>Bluesky: @tmitch.net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028D-331A-4ECE-B6B7-D74293B3BC5C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1934"/>
          </a:xfrm>
        </p:spPr>
        <p:txBody>
          <a:bodyPr/>
          <a:lstStyle/>
          <a:p>
            <a:pPr algn="ctr"/>
            <a:r>
              <a:rPr lang="en-US" dirty="0">
                <a:latin typeface="Candara" panose="020E0502030303020204" pitchFamily="34" charset="0"/>
              </a:rPr>
              <a:t>About Me</a:t>
            </a:r>
          </a:p>
        </p:txBody>
      </p:sp>
      <p:sp>
        <p:nvSpPr>
          <p:cNvPr id="8" name="Rectangle 7"/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082" y="1573211"/>
            <a:ext cx="952841" cy="119105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520346" y="1440873"/>
            <a:ext cx="4451927" cy="42661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6520346" y="1573212"/>
            <a:ext cx="4321826" cy="4053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dirty="0">
                <a:latin typeface="Candara" panose="020E0502030303020204" pitchFamily="34" charset="0"/>
              </a:rPr>
              <a:t>Tyleris Data Solutions</a:t>
            </a:r>
            <a:endParaRPr lang="en-US" sz="1000" dirty="0">
              <a:latin typeface="Candara" panose="020E0502030303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000" dirty="0">
              <a:latin typeface="Candara" panose="020E0502030303020204" pitchFamily="34" charset="0"/>
            </a:endParaRPr>
          </a:p>
          <a:p>
            <a:r>
              <a:rPr lang="en-US" sz="2400" dirty="0">
                <a:latin typeface="Candara" panose="020E0502030303020204" pitchFamily="34" charset="0"/>
              </a:rPr>
              <a:t>Data architecture</a:t>
            </a:r>
          </a:p>
          <a:p>
            <a:r>
              <a:rPr lang="en-US" sz="2400" dirty="0">
                <a:latin typeface="Candara" panose="020E0502030303020204" pitchFamily="34" charset="0"/>
              </a:rPr>
              <a:t>Business intelligence</a:t>
            </a:r>
          </a:p>
          <a:p>
            <a:r>
              <a:rPr lang="en-US" sz="2400" dirty="0">
                <a:latin typeface="Candara" panose="020E0502030303020204" pitchFamily="34" charset="0"/>
              </a:rPr>
              <a:t>Data warehousing</a:t>
            </a:r>
          </a:p>
          <a:p>
            <a:r>
              <a:rPr lang="en-US" sz="2400" dirty="0">
                <a:latin typeface="Candara" panose="020E0502030303020204" pitchFamily="34" charset="0"/>
              </a:rPr>
              <a:t>ETL</a:t>
            </a:r>
          </a:p>
          <a:p>
            <a:r>
              <a:rPr lang="en-US" sz="2400" dirty="0">
                <a:latin typeface="Candara" panose="020E0502030303020204" pitchFamily="34" charset="0"/>
              </a:rPr>
              <a:t>Analytics</a:t>
            </a:r>
          </a:p>
          <a:p>
            <a:r>
              <a:rPr lang="en-US" sz="2400" dirty="0">
                <a:latin typeface="Candara" panose="020E0502030303020204" pitchFamily="34" charset="0"/>
              </a:rPr>
              <a:t>Training</a:t>
            </a:r>
          </a:p>
          <a:p>
            <a:r>
              <a:rPr lang="en-US" sz="2400" dirty="0">
                <a:latin typeface="Candara" panose="020E0502030303020204" pitchFamily="34" charset="0"/>
              </a:rPr>
              <a:t>Tyleris.com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1C6F50A-9B64-4A74-B46F-652B6FA4B7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211" y="2419010"/>
            <a:ext cx="942961" cy="108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019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C500B2-386A-F8B1-714B-EA310C1609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BA88D8D-33FC-107C-3E95-A735D85FC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Please, please – use source control!</a:t>
            </a:r>
          </a:p>
          <a:p>
            <a:pPr lvl="1"/>
            <a:r>
              <a:rPr lang="en-US" sz="3200" dirty="0" err="1">
                <a:latin typeface="Candara" panose="020E0502030303020204" pitchFamily="34" charset="0"/>
              </a:rPr>
              <a:t>Github</a:t>
            </a:r>
            <a:r>
              <a:rPr lang="en-US" sz="3200" dirty="0">
                <a:latin typeface="Candara" panose="020E0502030303020204" pitchFamily="34" charset="0"/>
              </a:rPr>
              <a:t>, Bitbucket both have a free tier</a:t>
            </a:r>
          </a:p>
          <a:p>
            <a:r>
              <a:rPr lang="en-US" sz="3600" dirty="0">
                <a:latin typeface="Candara" panose="020E0502030303020204" pitchFamily="34" charset="0"/>
              </a:rPr>
              <a:t>Third party tool – Red Gate SQL Prompt</a:t>
            </a: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53D001A-D5B0-7A7B-BA1A-5651D62D5EC0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Management and Tools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9A19E5-667E-A176-803B-2E44D8C909EE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0C432C52-2878-1C4A-3861-B9EC3985A4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3624745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3467" dirty="0">
                <a:latin typeface="Candara" panose="020E0502030303020204" pitchFamily="34" charset="0"/>
              </a:rPr>
              <a:t>Tyleris.com</a:t>
            </a:r>
          </a:p>
          <a:p>
            <a:pPr marL="457200" lvl="1" indent="0">
              <a:buNone/>
            </a:pPr>
            <a:endParaRPr lang="en-US" sz="3467" dirty="0">
              <a:latin typeface="Candara" panose="020E0502030303020204" pitchFamily="34" charset="0"/>
            </a:endParaRPr>
          </a:p>
          <a:p>
            <a:pPr marL="457200" lvl="1" indent="0">
              <a:buNone/>
            </a:pPr>
            <a:r>
              <a:rPr lang="en-US" sz="3467" dirty="0">
                <a:latin typeface="Candara" panose="020E0502030303020204" pitchFamily="34" charset="0"/>
              </a:rPr>
              <a:t>TimMitchell.net/Newsletter</a:t>
            </a:r>
          </a:p>
          <a:p>
            <a:pPr marL="457200" lvl="1" indent="0">
              <a:buNone/>
            </a:pPr>
            <a:endParaRPr lang="en-US" sz="3467" dirty="0">
              <a:latin typeface="Candara" panose="020E0502030303020204" pitchFamily="34" charset="0"/>
            </a:endParaRPr>
          </a:p>
          <a:p>
            <a:pPr marL="457200" lvl="1" indent="0">
              <a:buNone/>
            </a:pPr>
            <a:r>
              <a:rPr lang="en-US" sz="3467" dirty="0">
                <a:latin typeface="Candara" panose="020E0502030303020204" pitchFamily="34" charset="0"/>
              </a:rPr>
              <a:t>Bluesky: @tmitch.net</a:t>
            </a:r>
          </a:p>
          <a:p>
            <a:pPr marL="457200" lvl="1" indent="0">
              <a:buNone/>
            </a:pPr>
            <a:endParaRPr lang="en-US" sz="3467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Thanks!</a:t>
            </a:r>
          </a:p>
        </p:txBody>
      </p:sp>
      <p:sp>
        <p:nvSpPr>
          <p:cNvPr id="7" name="Rectangle 6"/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3621214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508787"/>
            <a:ext cx="686602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i="1" dirty="0">
                <a:latin typeface="Candara" panose="020E0502030303020204" pitchFamily="34" charset="0"/>
              </a:rPr>
              <a:t>Recently published:</a:t>
            </a:r>
          </a:p>
          <a:p>
            <a:pPr marL="0" indent="0">
              <a:buNone/>
            </a:pPr>
            <a:endParaRPr lang="en-US" sz="4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r>
              <a:rPr lang="en-US" sz="5400" dirty="0">
                <a:latin typeface="Candara" panose="020E0502030303020204" pitchFamily="34" charset="0"/>
              </a:rPr>
              <a:t>The SSIS Catalog</a:t>
            </a:r>
            <a:br>
              <a:rPr lang="en-US" sz="4000" dirty="0">
                <a:latin typeface="Candara" panose="020E0502030303020204" pitchFamily="34" charset="0"/>
              </a:rPr>
            </a:br>
            <a:br>
              <a:rPr lang="en-US" sz="1500" dirty="0">
                <a:latin typeface="Candara" panose="020E0502030303020204" pitchFamily="34" charset="0"/>
              </a:rPr>
            </a:br>
            <a:r>
              <a:rPr lang="en-US" dirty="0">
                <a:latin typeface="Candara" panose="020E0502030303020204" pitchFamily="34" charset="0"/>
              </a:rPr>
              <a:t>Install, Manage, Secure, and Monitor your Enterprise ETL Infrastructure</a:t>
            </a:r>
          </a:p>
          <a:p>
            <a:pPr lvl="1"/>
            <a:endParaRPr lang="en-US" sz="3600" dirty="0">
              <a:latin typeface="Candara" panose="020E0502030303020204" pitchFamily="34" charset="0"/>
            </a:endParaRPr>
          </a:p>
          <a:p>
            <a:pPr lvl="1"/>
            <a:endParaRPr lang="en-US" sz="3467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About Me</a:t>
            </a:r>
          </a:p>
        </p:txBody>
      </p:sp>
      <p:sp>
        <p:nvSpPr>
          <p:cNvPr id="7" name="Rectangle 6"/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964F6E-629F-4E52-9B06-8BF31145D5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524" y="1406492"/>
            <a:ext cx="2998876" cy="479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967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34666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T-SQL and SQL Server tips and tricks</a:t>
            </a:r>
          </a:p>
          <a:p>
            <a:r>
              <a:rPr lang="en-US" sz="3600" dirty="0">
                <a:latin typeface="Candara" panose="020E0502030303020204" pitchFamily="34" charset="0"/>
              </a:rPr>
              <a:t>Tools and coding tips and tricks</a:t>
            </a:r>
          </a:p>
          <a:p>
            <a:endParaRPr lang="en-US" sz="3600" dirty="0">
              <a:latin typeface="Candara" panose="020E05020303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028D-331A-4ECE-B6B7-D74293B3BC5C}" type="slidenum">
              <a:rPr lang="en-US" smtClean="0"/>
              <a:t>4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1934"/>
          </a:xfrm>
        </p:spPr>
        <p:txBody>
          <a:bodyPr/>
          <a:lstStyle/>
          <a:p>
            <a:pPr algn="ctr"/>
            <a:r>
              <a:rPr lang="en-US" dirty="0">
                <a:latin typeface="Candara" panose="020E0502030303020204" pitchFamily="34" charset="0"/>
              </a:rPr>
              <a:t>Agenda</a:t>
            </a:r>
          </a:p>
        </p:txBody>
      </p:sp>
      <p:sp>
        <p:nvSpPr>
          <p:cNvPr id="8" name="Rectangle 7"/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1973815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508787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>
                <a:latin typeface="Candara" panose="020E0502030303020204" pitchFamily="34" charset="0"/>
              </a:rPr>
              <a:t>Data comparison</a:t>
            </a:r>
          </a:p>
          <a:p>
            <a:pPr marL="800100" lvl="1" indent="-342900"/>
            <a:r>
              <a:rPr lang="en-US" sz="3600" dirty="0">
                <a:latin typeface="Candara" panose="020E0502030303020204" pitchFamily="34" charset="0"/>
              </a:rPr>
              <a:t>Compare two sets of data</a:t>
            </a:r>
          </a:p>
          <a:p>
            <a:pPr marL="800100" lvl="1" indent="-342900"/>
            <a:r>
              <a:rPr lang="en-US" sz="3600" dirty="0">
                <a:latin typeface="Candara" panose="020E0502030303020204" pitchFamily="34" charset="0"/>
              </a:rPr>
              <a:t>EXCEPT shows differences (X but not Y)</a:t>
            </a:r>
          </a:p>
          <a:p>
            <a:pPr marL="800100" lvl="1" indent="-342900"/>
            <a:r>
              <a:rPr lang="en-US" sz="3600" dirty="0">
                <a:latin typeface="Candara" panose="020E0502030303020204" pitchFamily="34" charset="0"/>
              </a:rPr>
              <a:t>INTERSECT shows where they match (both X and Y)</a:t>
            </a:r>
          </a:p>
          <a:p>
            <a:pPr marL="685800" lvl="2">
              <a:spcBef>
                <a:spcPts val="1000"/>
              </a:spcBef>
            </a:pPr>
            <a:endParaRPr lang="en-US" sz="3600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3467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EXCEPT / INTERSECT</a:t>
            </a:r>
          </a:p>
        </p:txBody>
      </p:sp>
      <p:sp>
        <p:nvSpPr>
          <p:cNvPr id="7" name="Rectangle 6"/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1047781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508787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>
                <a:latin typeface="Candara" panose="020E0502030303020204" pitchFamily="34" charset="0"/>
              </a:rPr>
              <a:t>Calculate row number in the query</a:t>
            </a:r>
          </a:p>
          <a:p>
            <a:pPr marL="800100" lvl="1" indent="-342900"/>
            <a:r>
              <a:rPr lang="en-US" sz="3600" dirty="0">
                <a:latin typeface="Candara" panose="020E0502030303020204" pitchFamily="34" charset="0"/>
              </a:rPr>
              <a:t>Absolute row number</a:t>
            </a:r>
          </a:p>
          <a:p>
            <a:pPr marL="800100" lvl="1" indent="-342900"/>
            <a:r>
              <a:rPr lang="en-US" sz="3600" dirty="0">
                <a:latin typeface="Candara" panose="020E0502030303020204" pitchFamily="34" charset="0"/>
              </a:rPr>
              <a:t>Partitioned by one or more columns (top/bottom N)</a:t>
            </a:r>
          </a:p>
          <a:p>
            <a:pPr marL="800100" lvl="1" indent="-342900"/>
            <a:r>
              <a:rPr lang="en-US" sz="3600" dirty="0">
                <a:latin typeface="Candara" panose="020E0502030303020204" pitchFamily="34" charset="0"/>
              </a:rPr>
              <a:t>Useful for finding first or last of something</a:t>
            </a:r>
          </a:p>
          <a:p>
            <a:pPr marL="685800" lvl="2">
              <a:spcBef>
                <a:spcPts val="1000"/>
              </a:spcBef>
            </a:pPr>
            <a:endParaRPr lang="en-US" sz="3600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3467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Windowing Function: ROW_NUMBER()</a:t>
            </a:r>
          </a:p>
        </p:txBody>
      </p:sp>
      <p:sp>
        <p:nvSpPr>
          <p:cNvPr id="7" name="Rectangle 6"/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124666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Abstracted version of a query</a:t>
            </a:r>
          </a:p>
          <a:p>
            <a:r>
              <a:rPr lang="en-US" sz="3600" dirty="0">
                <a:latin typeface="Candara" panose="020E0502030303020204" pitchFamily="34" charset="0"/>
              </a:rPr>
              <a:t>Think of it as an inline view for one query</a:t>
            </a:r>
          </a:p>
          <a:p>
            <a:r>
              <a:rPr lang="en-US" sz="3600" dirty="0">
                <a:latin typeface="Candara" panose="020E0502030303020204" pitchFamily="34" charset="0"/>
              </a:rPr>
              <a:t>Can help simplify code</a:t>
            </a:r>
            <a:endParaRPr lang="en-US" sz="40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CTEs</a:t>
            </a:r>
          </a:p>
        </p:txBody>
      </p:sp>
      <p:sp>
        <p:nvSpPr>
          <p:cNvPr id="7" name="Rectangle 6"/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2141668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75649-8C11-07E2-7297-CE5901819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67B65FD-6322-65A0-013F-D2DA89296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NOT IN + NULL values can produce unexpected results</a:t>
            </a:r>
          </a:p>
          <a:p>
            <a:r>
              <a:rPr lang="en-US" sz="3600" dirty="0">
                <a:latin typeface="Candara" panose="020E0502030303020204" pitchFamily="34" charset="0"/>
              </a:rPr>
              <a:t>Not necessarily a bug, but be aware of how this behaves</a:t>
            </a:r>
            <a:endParaRPr lang="en-US" sz="40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A08A0B3-FD53-6DCC-413D-132AF3E65768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NOT IN with NULL values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8C4F5C-A6DA-6213-DBD5-8C47C8A98F57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6C4CA63A-580B-EE85-49EE-44B5A7D433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2648744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F08DE-2AD5-7BD5-484A-8E350EEC9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4686AC4-3E2D-AB03-76D3-3847E8DD8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8787"/>
            <a:ext cx="10744200" cy="405782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ndara" panose="020E0502030303020204" pitchFamily="34" charset="0"/>
              </a:rPr>
              <a:t>Correlated subqueries can refer to parent query columns</a:t>
            </a:r>
          </a:p>
          <a:p>
            <a:r>
              <a:rPr lang="en-US" sz="3600" dirty="0">
                <a:latin typeface="Candara" panose="020E0502030303020204" pitchFamily="34" charset="0"/>
              </a:rPr>
              <a:t>Know how scope works when using subqueries</a:t>
            </a:r>
            <a:endParaRPr lang="en-US" sz="4000" dirty="0"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sz="4000" dirty="0">
              <a:latin typeface="Candara" panose="020E0502030303020204" pitchFamily="34" charset="0"/>
            </a:endParaRPr>
          </a:p>
          <a:p>
            <a:pPr lvl="1"/>
            <a:endParaRPr lang="en-US" dirty="0">
              <a:latin typeface="Candara" panose="020E0502030303020204" pitchFamily="34" charset="0"/>
            </a:endParaRPr>
          </a:p>
          <a:p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1F38FE0-C84D-A880-763C-504ED51FD37B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Candara" panose="020E0502030303020204" pitchFamily="34" charset="0"/>
              </a:rPr>
              <a:t>Column Scope in Subqueries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656F33-DD22-3D3F-3BA8-886ACD9D7856}"/>
              </a:ext>
            </a:extLst>
          </p:cNvPr>
          <p:cNvSpPr/>
          <p:nvPr/>
        </p:nvSpPr>
        <p:spPr>
          <a:xfrm>
            <a:off x="748938" y="1231341"/>
            <a:ext cx="10604862" cy="45719"/>
          </a:xfrm>
          <a:prstGeom prst="rect">
            <a:avLst/>
          </a:prstGeom>
          <a:gradFill flip="none" rotWithShape="1">
            <a:gsLst>
              <a:gs pos="0">
                <a:srgbClr val="7B73DF"/>
              </a:gs>
              <a:gs pos="100000">
                <a:schemeClr val="tx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9FD09736-3191-2189-4E88-7398D059B9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4879" y="6334125"/>
            <a:ext cx="54972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SQL Server and T-SQL Tricks I Wish I'd Known 20 Years Ago</a:t>
            </a:r>
          </a:p>
        </p:txBody>
      </p:sp>
    </p:spTree>
    <p:extLst>
      <p:ext uri="{BB962C8B-B14F-4D97-AF65-F5344CB8AC3E}">
        <p14:creationId xmlns:p14="http://schemas.microsoft.com/office/powerpoint/2010/main" val="2611927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721</Words>
  <Application>Microsoft Office PowerPoint</Application>
  <PresentationFormat>Widescreen</PresentationFormat>
  <Paragraphs>156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Candara</vt:lpstr>
      <vt:lpstr>Office Theme</vt:lpstr>
      <vt:lpstr>SQL Server and T-SQL Tricks I Wish I'd Known 20 Years Ago</vt:lpstr>
      <vt:lpstr>About Me</vt:lpstr>
      <vt:lpstr>PowerPoint Presentation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Tim Mitchell</cp:lastModifiedBy>
  <cp:revision>70</cp:revision>
  <dcterms:created xsi:type="dcterms:W3CDTF">2017-01-24T16:09:36Z</dcterms:created>
  <dcterms:modified xsi:type="dcterms:W3CDTF">2025-02-20T20:14:13Z</dcterms:modified>
</cp:coreProperties>
</file>